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10058400" cx="7772400"/>
  <p:notesSz cx="9388475" cy="7102475"/>
  <p:embeddedFontLst>
    <p:embeddedFont>
      <p:font typeface="Amatic SC"/>
      <p:regular r:id="rId13"/>
      <p:bold r:id="rId14"/>
    </p:embeddedFont>
    <p:embeddedFont>
      <p:font typeface="Inder"/>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6DA52D3-9ADB-4495-B6BA-EB24AEB284E8}">
  <a:tblStyle styleId="{16DA52D3-9ADB-4495-B6BA-EB24AEB284E8}"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AmaticSC-regular.fntdata"/><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Inder-regular.fntdata"/><Relationship Id="rId14" Type="http://schemas.openxmlformats.org/officeDocument/2006/relationships/font" Target="fonts/AmaticSC-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65050" y="532675"/>
            <a:ext cx="6259275" cy="2663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38825" y="3373675"/>
            <a:ext cx="7510775" cy="319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txBox="1"/>
          <p:nvPr>
            <p:ph idx="1" type="body"/>
          </p:nvPr>
        </p:nvSpPr>
        <p:spPr>
          <a:xfrm>
            <a:off x="938825" y="3373675"/>
            <a:ext cx="7510775" cy="319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notes"/>
          <p:cNvSpPr/>
          <p:nvPr>
            <p:ph idx="2" type="sldImg"/>
          </p:nvPr>
        </p:nvSpPr>
        <p:spPr>
          <a:xfrm>
            <a:off x="1565050" y="532675"/>
            <a:ext cx="6259275" cy="2663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f30278edef_0_0: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g2f30278edef_0_0: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f30278edef_0_17: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2f30278edef_0_17: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f30278edef_0_34: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f30278edef_0_34: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f30278edef_0_51: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g2f30278edef_0_51: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f30278edef_0_68: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2f30278edef_0_68: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14" name="Google Shape;14;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20" name="Google Shape;20;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26" name="Google Shape;26;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5"/>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6"/>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6"/>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6"/>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9"/>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3304282" y="1448226"/>
            <a:ext cx="3934778" cy="7147983"/>
          </a:xfrm>
          <a:prstGeom prst="rect">
            <a:avLst/>
          </a:prstGeom>
          <a:noFill/>
          <a:ln>
            <a:noFill/>
          </a:ln>
        </p:spPr>
      </p:sp>
      <p:sp>
        <p:nvSpPr>
          <p:cNvPr id="64" name="Google Shape;64;p10"/>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888888"/>
                </a:solidFill>
                <a:latin typeface="Calibri"/>
                <a:ea typeface="Calibri"/>
                <a:cs typeface="Calibri"/>
                <a:sym typeface="Calibri"/>
              </a:defRPr>
            </a:lvl1pPr>
            <a:lvl2pPr indent="0" lvl="1" marL="0" marR="0" rtl="0" algn="r">
              <a:spcBef>
                <a:spcPts val="0"/>
              </a:spcBef>
              <a:buNone/>
              <a:defRPr b="0" i="0" sz="1020" u="none" cap="none" strike="noStrike">
                <a:solidFill>
                  <a:srgbClr val="888888"/>
                </a:solidFill>
                <a:latin typeface="Calibri"/>
                <a:ea typeface="Calibri"/>
                <a:cs typeface="Calibri"/>
                <a:sym typeface="Calibri"/>
              </a:defRPr>
            </a:lvl2pPr>
            <a:lvl3pPr indent="0" lvl="2" marL="0" marR="0" rtl="0" algn="r">
              <a:spcBef>
                <a:spcPts val="0"/>
              </a:spcBef>
              <a:buNone/>
              <a:defRPr b="0" i="0" sz="1020" u="none" cap="none" strike="noStrike">
                <a:solidFill>
                  <a:srgbClr val="888888"/>
                </a:solidFill>
                <a:latin typeface="Calibri"/>
                <a:ea typeface="Calibri"/>
                <a:cs typeface="Calibri"/>
                <a:sym typeface="Calibri"/>
              </a:defRPr>
            </a:lvl3pPr>
            <a:lvl4pPr indent="0" lvl="3" marL="0" marR="0" rtl="0" algn="r">
              <a:spcBef>
                <a:spcPts val="0"/>
              </a:spcBef>
              <a:buNone/>
              <a:defRPr b="0" i="0" sz="1020" u="none" cap="none" strike="noStrike">
                <a:solidFill>
                  <a:srgbClr val="888888"/>
                </a:solidFill>
                <a:latin typeface="Calibri"/>
                <a:ea typeface="Calibri"/>
                <a:cs typeface="Calibri"/>
                <a:sym typeface="Calibri"/>
              </a:defRPr>
            </a:lvl4pPr>
            <a:lvl5pPr indent="0" lvl="4" marL="0" marR="0" rtl="0" algn="r">
              <a:spcBef>
                <a:spcPts val="0"/>
              </a:spcBef>
              <a:buNone/>
              <a:defRPr b="0" i="0" sz="1020" u="none" cap="none" strike="noStrike">
                <a:solidFill>
                  <a:srgbClr val="888888"/>
                </a:solidFill>
                <a:latin typeface="Calibri"/>
                <a:ea typeface="Calibri"/>
                <a:cs typeface="Calibri"/>
                <a:sym typeface="Calibri"/>
              </a:defRPr>
            </a:lvl5pPr>
            <a:lvl6pPr indent="0" lvl="5" marL="0" marR="0" rtl="0" algn="r">
              <a:spcBef>
                <a:spcPts val="0"/>
              </a:spcBef>
              <a:buNone/>
              <a:defRPr b="0" i="0" sz="1020" u="none" cap="none" strike="noStrike">
                <a:solidFill>
                  <a:srgbClr val="888888"/>
                </a:solidFill>
                <a:latin typeface="Calibri"/>
                <a:ea typeface="Calibri"/>
                <a:cs typeface="Calibri"/>
                <a:sym typeface="Calibri"/>
              </a:defRPr>
            </a:lvl6pPr>
            <a:lvl7pPr indent="0" lvl="6" marL="0" marR="0" rtl="0" algn="r">
              <a:spcBef>
                <a:spcPts val="0"/>
              </a:spcBef>
              <a:buNone/>
              <a:defRPr b="0" i="0" sz="1020" u="none" cap="none" strike="noStrike">
                <a:solidFill>
                  <a:srgbClr val="888888"/>
                </a:solidFill>
                <a:latin typeface="Calibri"/>
                <a:ea typeface="Calibri"/>
                <a:cs typeface="Calibri"/>
                <a:sym typeface="Calibri"/>
              </a:defRPr>
            </a:lvl7pPr>
            <a:lvl8pPr indent="0" lvl="7" marL="0" marR="0" rtl="0" algn="r">
              <a:spcBef>
                <a:spcPts val="0"/>
              </a:spcBef>
              <a:buNone/>
              <a:defRPr b="0" i="0" sz="1020" u="none" cap="none" strike="noStrike">
                <a:solidFill>
                  <a:srgbClr val="888888"/>
                </a:solidFill>
                <a:latin typeface="Calibri"/>
                <a:ea typeface="Calibri"/>
                <a:cs typeface="Calibri"/>
                <a:sym typeface="Calibri"/>
              </a:defRPr>
            </a:lvl8pPr>
            <a:lvl9pPr indent="0" lvl="8" marL="0" marR="0" rtl="0" algn="r">
              <a:spcBef>
                <a:spcPts val="0"/>
              </a:spcBef>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3"/>
          <p:cNvSpPr/>
          <p:nvPr/>
        </p:nvSpPr>
        <p:spPr>
          <a:xfrm>
            <a:off x="444814" y="1946371"/>
            <a:ext cx="3288986" cy="3020901"/>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5" name="Google Shape;85;p13"/>
          <p:cNvSpPr/>
          <p:nvPr/>
        </p:nvSpPr>
        <p:spPr>
          <a:xfrm>
            <a:off x="3986774" y="1946371"/>
            <a:ext cx="3291840" cy="3020901"/>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6" name="Google Shape;86;p13"/>
          <p:cNvSpPr/>
          <p:nvPr/>
        </p:nvSpPr>
        <p:spPr>
          <a:xfrm>
            <a:off x="444814" y="5084774"/>
            <a:ext cx="6833800" cy="3405966"/>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7" name="Google Shape;87;p13"/>
          <p:cNvSpPr/>
          <p:nvPr/>
        </p:nvSpPr>
        <p:spPr>
          <a:xfrm>
            <a:off x="444814" y="8608242"/>
            <a:ext cx="6833800" cy="929085"/>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8" name="Google Shape;88;p13"/>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89" name="Google Shape;89;p13"/>
          <p:cNvSpPr txBox="1"/>
          <p:nvPr/>
        </p:nvSpPr>
        <p:spPr>
          <a:xfrm>
            <a:off x="442863" y="2435230"/>
            <a:ext cx="3288900" cy="861900"/>
          </a:xfrm>
          <a:prstGeom prst="rect">
            <a:avLst/>
          </a:prstGeom>
          <a:noFill/>
          <a:ln>
            <a:noFill/>
          </a:ln>
        </p:spPr>
        <p:txBody>
          <a:bodyPr anchorCtr="0" anchor="t" bIns="45700" lIns="91425" spcFirstLastPara="1" rIns="91425" wrap="square" tIns="45700">
            <a:spAutoFit/>
          </a:bodyPr>
          <a:lstStyle/>
          <a:p>
            <a:pPr indent="-273050" lvl="0" marL="285750" marR="0" rtl="0" algn="l">
              <a:lnSpc>
                <a:spcPct val="1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 - Kicking</a:t>
            </a:r>
            <a:endParaRPr sz="1200">
              <a:solidFill>
                <a:schemeClr val="dk1"/>
              </a:solidFill>
              <a:latin typeface="Inder"/>
              <a:ea typeface="Inder"/>
              <a:cs typeface="Inder"/>
              <a:sym typeface="Inder"/>
            </a:endParaRPr>
          </a:p>
          <a:p>
            <a:pPr indent="0" lvl="0" marL="457200" marR="0" rtl="0" algn="l">
              <a:lnSpc>
                <a:spcPct val="100000"/>
              </a:lnSpc>
              <a:spcBef>
                <a:spcPts val="0"/>
              </a:spcBef>
              <a:spcAft>
                <a:spcPts val="0"/>
              </a:spcAft>
              <a:buNone/>
            </a:pPr>
            <a:r>
              <a:t/>
            </a:r>
            <a:endParaRPr sz="1200">
              <a:solidFill>
                <a:schemeClr val="dk1"/>
              </a:solidFill>
              <a:latin typeface="Inder"/>
              <a:ea typeface="Inder"/>
              <a:cs typeface="Inder"/>
              <a:sym typeface="Inder"/>
            </a:endParaRPr>
          </a:p>
          <a:p>
            <a:pPr indent="-273050" lvl="0" marL="285750" marR="0" rtl="0" algn="l">
              <a:lnSpc>
                <a:spcPct val="1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Scooters / Fitness Exercises</a:t>
            </a:r>
            <a:endParaRPr sz="1200">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p>
        </p:txBody>
      </p:sp>
      <p:sp>
        <p:nvSpPr>
          <p:cNvPr id="90" name="Google Shape;90;p13"/>
          <p:cNvSpPr txBox="1"/>
          <p:nvPr/>
        </p:nvSpPr>
        <p:spPr>
          <a:xfrm>
            <a:off x="3986775" y="2441435"/>
            <a:ext cx="3115500" cy="1754700"/>
          </a:xfrm>
          <a:prstGeom prst="rect">
            <a:avLst/>
          </a:prstGeom>
          <a:noFill/>
          <a:ln>
            <a:noFill/>
          </a:ln>
        </p:spPr>
        <p:txBody>
          <a:bodyPr anchorCtr="0" anchor="t" bIns="45700" lIns="91425" spcFirstLastPara="1" rIns="91425" wrap="square" tIns="45700">
            <a:spAutoFit/>
          </a:bodyPr>
          <a:lstStyle/>
          <a:p>
            <a:pPr indent="-273050" lvl="0" marL="285750" marR="0" rtl="0" algn="l">
              <a:lnSpc>
                <a:spcPct val="1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Nutrition - Dairy</a:t>
            </a:r>
            <a:endParaRPr sz="1200">
              <a:solidFill>
                <a:schemeClr val="dk1"/>
              </a:solidFill>
              <a:latin typeface="Inder"/>
              <a:ea typeface="Inder"/>
              <a:cs typeface="Inder"/>
              <a:sym typeface="Inder"/>
            </a:endParaRPr>
          </a:p>
          <a:p>
            <a:pPr indent="-304800" lvl="1" marL="914400" marR="0" rtl="0" algn="l">
              <a:lnSpc>
                <a:spcPct val="1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Comes from Cows</a:t>
            </a:r>
            <a:endParaRPr sz="1200">
              <a:solidFill>
                <a:schemeClr val="dk1"/>
              </a:solidFill>
              <a:latin typeface="Inder"/>
              <a:ea typeface="Inder"/>
              <a:cs typeface="Inder"/>
              <a:sym typeface="Inder"/>
            </a:endParaRPr>
          </a:p>
          <a:p>
            <a:pPr indent="-304800" lvl="1" marL="914400" marR="0" rtl="0" algn="l">
              <a:lnSpc>
                <a:spcPct val="1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Milk, Cheese, and Yogurt</a:t>
            </a:r>
            <a:endParaRPr sz="1200">
              <a:solidFill>
                <a:schemeClr val="dk1"/>
              </a:solidFill>
              <a:latin typeface="Inder"/>
              <a:ea typeface="Inder"/>
              <a:cs typeface="Inder"/>
              <a:sym typeface="Inder"/>
            </a:endParaRPr>
          </a:p>
          <a:p>
            <a:pPr indent="0" lvl="0" marL="914400" marR="0" rtl="0" algn="l">
              <a:lnSpc>
                <a:spcPct val="100000"/>
              </a:lnSpc>
              <a:spcBef>
                <a:spcPts val="0"/>
              </a:spcBef>
              <a:spcAft>
                <a:spcPts val="0"/>
              </a:spcAft>
              <a:buNone/>
            </a:pPr>
            <a:r>
              <a:t/>
            </a:r>
            <a:endParaRPr sz="1200">
              <a:solidFill>
                <a:schemeClr val="dk1"/>
              </a:solidFill>
              <a:latin typeface="Inder"/>
              <a:ea typeface="Inder"/>
              <a:cs typeface="Inder"/>
              <a:sym typeface="Inder"/>
            </a:endParaRPr>
          </a:p>
          <a:p>
            <a:pPr indent="-273050" lvl="0" marL="285750" marR="0" rtl="0" algn="l">
              <a:lnSpc>
                <a:spcPct val="2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Respiratory System</a:t>
            </a:r>
            <a:endParaRPr sz="1200">
              <a:solidFill>
                <a:schemeClr val="dk1"/>
              </a:solidFill>
              <a:latin typeface="Inder"/>
              <a:ea typeface="Inder"/>
              <a:cs typeface="Inder"/>
              <a:sym typeface="Inder"/>
            </a:endParaRPr>
          </a:p>
          <a:p>
            <a:pPr indent="-273050" lvl="0" marL="285750" marR="0" rtl="0" algn="l">
              <a:lnSpc>
                <a:spcPct val="1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Bone Identification - Skull, Ribs, Femur, Patella, Pelvis</a:t>
            </a:r>
            <a:endParaRPr sz="1200">
              <a:solidFill>
                <a:schemeClr val="dk1"/>
              </a:solidFill>
              <a:latin typeface="Inder"/>
              <a:ea typeface="Inder"/>
              <a:cs typeface="Inder"/>
              <a:sym typeface="Inder"/>
            </a:endParaRPr>
          </a:p>
          <a:p>
            <a:pPr indent="0" lvl="0" marL="0" marR="0" rtl="0" algn="l">
              <a:lnSpc>
                <a:spcPct val="100000"/>
              </a:lnSpc>
              <a:spcBef>
                <a:spcPts val="0"/>
              </a:spcBef>
              <a:spcAft>
                <a:spcPts val="0"/>
              </a:spcAft>
              <a:buNone/>
            </a:pPr>
            <a:r>
              <a:t/>
            </a:r>
            <a:endParaRPr sz="1200">
              <a:solidFill>
                <a:schemeClr val="dk1"/>
              </a:solidFill>
              <a:latin typeface="Inder"/>
              <a:ea typeface="Inder"/>
              <a:cs typeface="Inder"/>
              <a:sym typeface="Inder"/>
            </a:endParaRPr>
          </a:p>
        </p:txBody>
      </p:sp>
      <p:sp>
        <p:nvSpPr>
          <p:cNvPr id="91" name="Google Shape;91;p13"/>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92" name="Google Shape;92;p13"/>
          <p:cNvGraphicFramePr/>
          <p:nvPr/>
        </p:nvGraphicFramePr>
        <p:xfrm>
          <a:off x="774099" y="5491723"/>
          <a:ext cx="3000000" cy="3000000"/>
        </p:xfrm>
        <a:graphic>
          <a:graphicData uri="http://schemas.openxmlformats.org/drawingml/2006/table">
            <a:tbl>
              <a:tblPr bandRow="1" firstRow="1">
                <a:noFill/>
                <a:tableStyleId>{16DA52D3-9ADB-4495-B6BA-EB24AEB284E8}</a:tableStyleId>
              </a:tblPr>
              <a:tblGrid>
                <a:gridCol w="1299550"/>
                <a:gridCol w="4873425"/>
              </a:tblGrid>
              <a:tr h="647725">
                <a:tc>
                  <a:txBody>
                    <a:bodyPr/>
                    <a:lstStyle/>
                    <a:p>
                      <a:pPr indent="0" lvl="0" marL="0" marR="0" rtl="0" algn="ctr">
                        <a:spcBef>
                          <a:spcPts val="0"/>
                        </a:spcBef>
                        <a:spcAft>
                          <a:spcPts val="0"/>
                        </a:spcAft>
                        <a:buNone/>
                      </a:pPr>
                      <a:r>
                        <a:rPr lang="en-US">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marR="0" rtl="0" algn="l">
                        <a:spcBef>
                          <a:spcPts val="0"/>
                        </a:spcBef>
                        <a:spcAft>
                          <a:spcPts val="0"/>
                        </a:spcAft>
                        <a:buNone/>
                      </a:pPr>
                      <a:r>
                        <a:rPr b="0" lang="en-US" sz="1200">
                          <a:solidFill>
                            <a:schemeClr val="dk1"/>
                          </a:solidFill>
                          <a:latin typeface="Inder"/>
                          <a:ea typeface="Inder"/>
                          <a:cs typeface="Inder"/>
                          <a:sym typeface="Inder"/>
                        </a:rPr>
                        <a:t>Mondays, between 7:25-7:45.  While it is beginning to be warmer outside, the mornings are still cool and we will go outside as long as the “feels like” temp is 20 degrees.  Please send your students with jackets on morning walking Mondays, so they are warm and prepared. </a:t>
                      </a:r>
                      <a:endParaRPr b="0" sz="12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640075">
                <a:tc>
                  <a:txBody>
                    <a:bodyPr/>
                    <a:lstStyle/>
                    <a:p>
                      <a:pPr indent="0" lvl="0" marL="0" marR="0" rtl="0" algn="ctr">
                        <a:spcBef>
                          <a:spcPts val="0"/>
                        </a:spcBef>
                        <a:spcAft>
                          <a:spcPts val="0"/>
                        </a:spcAft>
                        <a:buNone/>
                      </a:pPr>
                      <a:r>
                        <a:rPr b="1" lang="en-US">
                          <a:latin typeface="Inder"/>
                          <a:ea typeface="Inder"/>
                          <a:cs typeface="Inder"/>
                          <a:sym typeface="Inder"/>
                        </a:rPr>
                        <a:t>Tennis Shoes</a:t>
                      </a:r>
                      <a:endParaRPr b="1"/>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200">
                          <a:latin typeface="Inder"/>
                          <a:ea typeface="Inder"/>
                          <a:cs typeface="Inder"/>
                          <a:sym typeface="Inder"/>
                        </a:rPr>
                        <a:t>NECESSARY FOR PE SAFETY - Please try to send your student to school with tennis shoes on PE days.  Tennis shoes allow for safe and balanced movement.</a:t>
                      </a:r>
                      <a:endParaRPr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b="1" lang="en-US">
                          <a:latin typeface="Inder"/>
                          <a:ea typeface="Inder"/>
                          <a:cs typeface="Inder"/>
                          <a:sym typeface="Inder"/>
                        </a:rPr>
                        <a:t>Run with the Pack</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200">
                          <a:latin typeface="Inder"/>
                          <a:ea typeface="Inder"/>
                          <a:cs typeface="Inder"/>
                          <a:sym typeface="Inder"/>
                        </a:rPr>
                        <a:t>THANK YOU to everyone who pledged and donated money for this year’s Run with the Pack.  The event was a HUGE SUCCESS!  Students ran a total of 3,510 laps, which is 702 miles!  I am SO PROUD of their effort and hard work!  The deadline for donations is Friday, April 4.  Excited to purchase new equipment for the PE Department! </a:t>
                      </a:r>
                      <a:endParaRPr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93" name="Google Shape;93;p13"/>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6 / 6.5</a:t>
            </a:r>
            <a:endParaRPr b="1" sz="2100" u="sng"/>
          </a:p>
        </p:txBody>
      </p:sp>
      <p:sp>
        <p:nvSpPr>
          <p:cNvPr id="94" name="Google Shape;94;p13"/>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95" name="Google Shape;95;p13"/>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96" name="Google Shape;96;p13"/>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KINDERGARTEN PE NEWS</a:t>
            </a:r>
            <a:endParaRPr b="1" sz="6600">
              <a:solidFill>
                <a:schemeClr val="lt1"/>
              </a:solidFill>
              <a:latin typeface="Amatic SC"/>
              <a:ea typeface="Amatic SC"/>
              <a:cs typeface="Amatic SC"/>
              <a:sym typeface="Amatic SC"/>
            </a:endParaRPr>
          </a:p>
        </p:txBody>
      </p:sp>
      <p:sp>
        <p:nvSpPr>
          <p:cNvPr id="97" name="Google Shape;97;p13"/>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14"/>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14"/>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4" name="Google Shape;104;p14"/>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5" name="Google Shape;105;p14"/>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14"/>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07" name="Google Shape;107;p14"/>
          <p:cNvSpPr txBox="1"/>
          <p:nvPr/>
        </p:nvSpPr>
        <p:spPr>
          <a:xfrm>
            <a:off x="442863" y="2435230"/>
            <a:ext cx="3288900" cy="1200600"/>
          </a:xfrm>
          <a:prstGeom prst="rect">
            <a:avLst/>
          </a:prstGeom>
          <a:noFill/>
          <a:ln>
            <a:noFill/>
          </a:ln>
        </p:spPr>
        <p:txBody>
          <a:bodyPr anchorCtr="0" anchor="t" bIns="45700" lIns="91425" spcFirstLastPara="1" rIns="91425" wrap="square" tIns="45700">
            <a:spAutoFit/>
          </a:bodyPr>
          <a:lstStyle/>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Manipulative Skills</a:t>
            </a:r>
            <a:endParaRPr sz="1200">
              <a:solidFill>
                <a:schemeClr val="dk1"/>
              </a:solidFill>
              <a:latin typeface="Inder"/>
              <a:ea typeface="Inder"/>
              <a:cs typeface="Inder"/>
              <a:sym typeface="Inder"/>
            </a:endParaRPr>
          </a:p>
          <a:p>
            <a:pPr indent="-304800" lvl="1" marL="9144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Soccer (Foot) Dribbling</a:t>
            </a:r>
            <a:endParaRPr sz="1200">
              <a:solidFill>
                <a:schemeClr val="dk1"/>
              </a:solidFill>
              <a:latin typeface="Inder"/>
              <a:ea typeface="Inder"/>
              <a:cs typeface="Inder"/>
              <a:sym typeface="Inder"/>
            </a:endParaRPr>
          </a:p>
          <a:p>
            <a:pPr indent="-304800" lvl="1" marL="9144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Kicking</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Scooters / Fitness Exercises</a:t>
            </a:r>
            <a:endParaRPr sz="1200">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sz="1200">
              <a:solidFill>
                <a:schemeClr val="dk1"/>
              </a:solidFill>
              <a:latin typeface="Inder"/>
              <a:ea typeface="Inder"/>
              <a:cs typeface="Inder"/>
              <a:sym typeface="Inder"/>
            </a:endParaRPr>
          </a:p>
        </p:txBody>
      </p:sp>
      <p:sp>
        <p:nvSpPr>
          <p:cNvPr id="108" name="Google Shape;108;p14"/>
          <p:cNvSpPr txBox="1"/>
          <p:nvPr/>
        </p:nvSpPr>
        <p:spPr>
          <a:xfrm>
            <a:off x="3986775" y="2441435"/>
            <a:ext cx="3115500" cy="2124000"/>
          </a:xfrm>
          <a:prstGeom prst="rect">
            <a:avLst/>
          </a:prstGeom>
          <a:noFill/>
          <a:ln>
            <a:noFill/>
          </a:ln>
        </p:spPr>
        <p:txBody>
          <a:bodyPr anchorCtr="0" anchor="t" bIns="45700" lIns="91425" spcFirstLastPara="1" rIns="91425" wrap="square" tIns="45700">
            <a:spAutoFit/>
          </a:bodyPr>
          <a:lstStyle/>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Nutrition - Dairy</a:t>
            </a:r>
            <a:endParaRPr sz="1200">
              <a:solidFill>
                <a:schemeClr val="dk1"/>
              </a:solidFill>
              <a:latin typeface="Inder"/>
              <a:ea typeface="Inder"/>
              <a:cs typeface="Inder"/>
              <a:sym typeface="Inder"/>
            </a:endParaRPr>
          </a:p>
          <a:p>
            <a:pPr indent="-304800" lvl="1" marL="9144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Comes from Cows</a:t>
            </a:r>
            <a:endParaRPr sz="1200">
              <a:solidFill>
                <a:schemeClr val="dk1"/>
              </a:solidFill>
              <a:latin typeface="Inder"/>
              <a:ea typeface="Inder"/>
              <a:cs typeface="Inder"/>
              <a:sym typeface="Inder"/>
            </a:endParaRPr>
          </a:p>
          <a:p>
            <a:pPr indent="-304800" lvl="1" marL="91440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Milk, Cheese, and Yogurt</a:t>
            </a:r>
            <a:endParaRPr sz="12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273050" lvl="0" marL="285750" rtl="0" algn="l">
              <a:lnSpc>
                <a:spcPct val="2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Respiratory System</a:t>
            </a:r>
            <a:endParaRPr sz="1200">
              <a:solidFill>
                <a:schemeClr val="dk1"/>
              </a:solidFill>
              <a:latin typeface="Inder"/>
              <a:ea typeface="Inder"/>
              <a:cs typeface="Inder"/>
              <a:sym typeface="Inder"/>
            </a:endParaRPr>
          </a:p>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Bone Identification - Skull, Ribs, Femur, Patella, Pelvis, Humerus, Vertebrae, Phalanges</a:t>
            </a:r>
            <a:endParaRPr sz="12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0" lvl="0" marL="0" rtl="0" algn="l">
              <a:lnSpc>
                <a:spcPct val="200000"/>
              </a:lnSpc>
              <a:spcBef>
                <a:spcPts val="0"/>
              </a:spcBef>
              <a:spcAft>
                <a:spcPts val="0"/>
              </a:spcAft>
              <a:buNone/>
            </a:pPr>
            <a:r>
              <a:t/>
            </a:r>
            <a:endParaRPr sz="1200">
              <a:solidFill>
                <a:schemeClr val="dk1"/>
              </a:solidFill>
              <a:latin typeface="Inder"/>
              <a:ea typeface="Inder"/>
              <a:cs typeface="Inder"/>
              <a:sym typeface="Inder"/>
            </a:endParaRPr>
          </a:p>
        </p:txBody>
      </p:sp>
      <p:sp>
        <p:nvSpPr>
          <p:cNvPr id="109" name="Google Shape;109;p14"/>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10" name="Google Shape;110;p14"/>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6 / 6.5</a:t>
            </a:r>
            <a:endParaRPr b="1" sz="2100" u="sng"/>
          </a:p>
        </p:txBody>
      </p:sp>
      <p:sp>
        <p:nvSpPr>
          <p:cNvPr id="111" name="Google Shape;111;p14"/>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12" name="Google Shape;112;p14"/>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13" name="Google Shape;113;p14"/>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FIRST GRADE </a:t>
            </a:r>
            <a:r>
              <a:rPr b="1" lang="en-US" sz="5400">
                <a:solidFill>
                  <a:schemeClr val="lt1"/>
                </a:solidFill>
                <a:latin typeface="Amatic SC"/>
                <a:ea typeface="Amatic SC"/>
                <a:cs typeface="Amatic SC"/>
                <a:sym typeface="Amatic SC"/>
              </a:rPr>
              <a:t>PE NEWS</a:t>
            </a:r>
            <a:endParaRPr b="1" sz="6600">
              <a:solidFill>
                <a:schemeClr val="lt1"/>
              </a:solidFill>
              <a:latin typeface="Amatic SC"/>
              <a:ea typeface="Amatic SC"/>
              <a:cs typeface="Amatic SC"/>
              <a:sym typeface="Amatic SC"/>
            </a:endParaRPr>
          </a:p>
        </p:txBody>
      </p:sp>
      <p:sp>
        <p:nvSpPr>
          <p:cNvPr id="114" name="Google Shape;114;p14"/>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15" name="Google Shape;115;p14"/>
          <p:cNvGraphicFramePr/>
          <p:nvPr/>
        </p:nvGraphicFramePr>
        <p:xfrm>
          <a:off x="774099" y="5491723"/>
          <a:ext cx="3000000" cy="3000000"/>
        </p:xfrm>
        <a:graphic>
          <a:graphicData uri="http://schemas.openxmlformats.org/drawingml/2006/table">
            <a:tbl>
              <a:tblPr bandRow="1" firstRow="1">
                <a:noFill/>
                <a:tableStyleId>{16DA52D3-9ADB-4495-B6BA-EB24AEB284E8}</a:tableStyleId>
              </a:tblPr>
              <a:tblGrid>
                <a:gridCol w="1299550"/>
                <a:gridCol w="4873425"/>
              </a:tblGrid>
              <a:tr h="647725">
                <a:tc>
                  <a:txBody>
                    <a:bodyPr/>
                    <a:lstStyle/>
                    <a:p>
                      <a:pPr indent="0" lvl="0" marL="0" marR="0" rtl="0" algn="ctr">
                        <a:spcBef>
                          <a:spcPts val="0"/>
                        </a:spcBef>
                        <a:spcAft>
                          <a:spcPts val="0"/>
                        </a:spcAft>
                        <a:buNone/>
                      </a:pPr>
                      <a:r>
                        <a:rPr lang="en-US">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marR="0" rtl="0" algn="l">
                        <a:spcBef>
                          <a:spcPts val="0"/>
                        </a:spcBef>
                        <a:spcAft>
                          <a:spcPts val="0"/>
                        </a:spcAft>
                        <a:buNone/>
                      </a:pPr>
                      <a:r>
                        <a:rPr b="0" lang="en-US" sz="1200">
                          <a:solidFill>
                            <a:schemeClr val="dk1"/>
                          </a:solidFill>
                          <a:latin typeface="Inder"/>
                          <a:ea typeface="Inder"/>
                          <a:cs typeface="Inder"/>
                          <a:sym typeface="Inder"/>
                        </a:rPr>
                        <a:t>Mondays, between 7:25-7:45.  </a:t>
                      </a:r>
                      <a:r>
                        <a:rPr b="0" lang="en-US" sz="1200">
                          <a:solidFill>
                            <a:schemeClr val="dk1"/>
                          </a:solidFill>
                          <a:latin typeface="Inder"/>
                          <a:ea typeface="Inder"/>
                          <a:cs typeface="Inder"/>
                          <a:sym typeface="Inder"/>
                        </a:rPr>
                        <a:t>While it is beginning to be warmer outside, the mornings are still cool and we will go outside as long as the “feels like” temp is 20 degrees.  Please send your students with jackets on morning walking Mondays, so they are warm and prepared. </a:t>
                      </a:r>
                      <a:endParaRPr b="0" sz="12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640075">
                <a:tc>
                  <a:txBody>
                    <a:bodyPr/>
                    <a:lstStyle/>
                    <a:p>
                      <a:pPr indent="0" lvl="0" marL="0" marR="0" rtl="0" algn="ctr">
                        <a:spcBef>
                          <a:spcPts val="0"/>
                        </a:spcBef>
                        <a:spcAft>
                          <a:spcPts val="0"/>
                        </a:spcAft>
                        <a:buNone/>
                      </a:pPr>
                      <a:r>
                        <a:rPr b="1" lang="en-US">
                          <a:latin typeface="Inder"/>
                          <a:ea typeface="Inder"/>
                          <a:cs typeface="Inder"/>
                          <a:sym typeface="Inder"/>
                        </a:rPr>
                        <a:t>Tennis Shoes</a:t>
                      </a:r>
                      <a:endParaRPr b="1"/>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200">
                          <a:latin typeface="Inder"/>
                          <a:ea typeface="Inder"/>
                          <a:cs typeface="Inder"/>
                          <a:sym typeface="Inder"/>
                        </a:rPr>
                        <a:t>NECESSARY FOR PE SAFETY - Please try to send your student to school with tennis shoes on PE days.  Tennis shoes allow for safe and balanced movement.</a:t>
                      </a:r>
                      <a:endParaRPr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b="1" lang="en-US">
                          <a:latin typeface="Inder"/>
                          <a:ea typeface="Inder"/>
                          <a:cs typeface="Inder"/>
                          <a:sym typeface="Inder"/>
                        </a:rPr>
                        <a:t>Run with the Pack</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200">
                          <a:latin typeface="Inder"/>
                          <a:ea typeface="Inder"/>
                          <a:cs typeface="Inder"/>
                          <a:sym typeface="Inder"/>
                        </a:rPr>
                        <a:t>THANK YOU to everyone who pledged and donated money for this year’s Run with the Pack.  The event was a HUGE SUCCESS!  Students ran a total of 3,510 laps, which is 702 miles!  I am SO PROUD of their effort and hard work!  The deadline for donations is Friday, April 4.  Excited to purchase new equipment for the PE Department! </a:t>
                      </a:r>
                      <a:endParaRPr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9" name="Shape 119"/>
        <p:cNvGrpSpPr/>
        <p:nvPr/>
      </p:nvGrpSpPr>
      <p:grpSpPr>
        <a:xfrm>
          <a:off x="0" y="0"/>
          <a:ext cx="0" cy="0"/>
          <a:chOff x="0" y="0"/>
          <a:chExt cx="0" cy="0"/>
        </a:xfrm>
      </p:grpSpPr>
      <p:sp>
        <p:nvSpPr>
          <p:cNvPr id="120" name="Google Shape;120;p15"/>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1" name="Google Shape;121;p15"/>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15"/>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3" name="Google Shape;123;p15"/>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15"/>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25" name="Google Shape;125;p15"/>
          <p:cNvSpPr txBox="1"/>
          <p:nvPr/>
        </p:nvSpPr>
        <p:spPr>
          <a:xfrm>
            <a:off x="444813" y="2335005"/>
            <a:ext cx="3288900" cy="2709000"/>
          </a:xfrm>
          <a:prstGeom prst="rect">
            <a:avLst/>
          </a:prstGeom>
          <a:noFill/>
          <a:ln>
            <a:noFill/>
          </a:ln>
        </p:spPr>
        <p:txBody>
          <a:bodyPr anchorCtr="0" anchor="t" bIns="45700" lIns="91425" spcFirstLastPara="1" rIns="91425" wrap="square" tIns="45700">
            <a:spAutoFit/>
          </a:bodyPr>
          <a:lstStyle/>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Manipulative Skills - Soccer Dribbling &amp; Kicking</a:t>
            </a:r>
            <a:endParaRPr sz="10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Fitness Participation / Introduction to Fitness Testing</a:t>
            </a:r>
            <a:endParaRPr sz="1000">
              <a:solidFill>
                <a:schemeClr val="dk1"/>
              </a:solidFill>
              <a:latin typeface="Inder"/>
              <a:ea typeface="Inder"/>
              <a:cs typeface="Inder"/>
              <a:sym typeface="Inder"/>
            </a:endParaRPr>
          </a:p>
          <a:p>
            <a:pPr indent="-292100" lvl="1" marL="9144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Students begin taking the state fitness assessments in third grade.  Second graders are “practicing” these assessments so they are prepared for next school year.  The five tests are the pacer, flex arm hang, back saver sit and reach, cadence curl-ups, and mile run.</a:t>
            </a:r>
            <a:endParaRPr sz="1000">
              <a:solidFill>
                <a:schemeClr val="dk1"/>
              </a:solidFill>
              <a:latin typeface="Inder"/>
              <a:ea typeface="Inder"/>
              <a:cs typeface="Inder"/>
              <a:sym typeface="Inder"/>
            </a:endParaRPr>
          </a:p>
          <a:p>
            <a:pPr indent="0" lvl="0" marL="457200" rtl="0" algn="l">
              <a:spcBef>
                <a:spcPts val="0"/>
              </a:spcBef>
              <a:spcAft>
                <a:spcPts val="0"/>
              </a:spcAft>
              <a:buNone/>
            </a:pPr>
            <a:r>
              <a:t/>
            </a:r>
            <a:endParaRPr sz="1000">
              <a:solidFill>
                <a:schemeClr val="dk1"/>
              </a:solidFill>
              <a:latin typeface="Inder"/>
              <a:ea typeface="Inder"/>
              <a:cs typeface="Inder"/>
              <a:sym typeface="Inder"/>
            </a:endParaRPr>
          </a:p>
          <a:p>
            <a:pPr indent="-292100" lvl="0" marL="4572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Push-Up Peer Assessments</a:t>
            </a:r>
            <a:endParaRPr sz="1000">
              <a:solidFill>
                <a:schemeClr val="dk1"/>
              </a:solidFill>
              <a:latin typeface="Inder"/>
              <a:ea typeface="Inder"/>
              <a:cs typeface="Inder"/>
              <a:sym typeface="Inder"/>
            </a:endParaRPr>
          </a:p>
          <a:p>
            <a:pPr indent="0" lvl="0" marL="0" rtl="0" algn="l">
              <a:spcBef>
                <a:spcPts val="0"/>
              </a:spcBef>
              <a:spcAft>
                <a:spcPts val="0"/>
              </a:spcAft>
              <a:buNone/>
            </a:pPr>
            <a:r>
              <a:t/>
            </a:r>
            <a:endParaRPr sz="1000">
              <a:solidFill>
                <a:schemeClr val="dk1"/>
              </a:solidFill>
              <a:latin typeface="Inder"/>
              <a:ea typeface="Inder"/>
              <a:cs typeface="Inder"/>
              <a:sym typeface="Inder"/>
            </a:endParaRPr>
          </a:p>
          <a:p>
            <a:pPr indent="-292100" lvl="0" marL="4572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Jumping Rope</a:t>
            </a:r>
            <a:endParaRPr sz="1000">
              <a:solidFill>
                <a:schemeClr val="dk1"/>
              </a:solidFill>
              <a:latin typeface="Inder"/>
              <a:ea typeface="Inder"/>
              <a:cs typeface="Inder"/>
              <a:sym typeface="Inder"/>
            </a:endParaRPr>
          </a:p>
          <a:p>
            <a:pPr indent="0" lvl="0" marL="457200" rtl="0" algn="l">
              <a:spcBef>
                <a:spcPts val="0"/>
              </a:spcBef>
              <a:spcAft>
                <a:spcPts val="0"/>
              </a:spcAft>
              <a:buNone/>
            </a:pPr>
            <a:r>
              <a:t/>
            </a:r>
            <a:endParaRPr sz="1000">
              <a:solidFill>
                <a:schemeClr val="dk1"/>
              </a:solidFill>
              <a:latin typeface="Inder"/>
              <a:ea typeface="Inder"/>
              <a:cs typeface="Inder"/>
              <a:sym typeface="Inder"/>
            </a:endParaRPr>
          </a:p>
        </p:txBody>
      </p:sp>
      <p:sp>
        <p:nvSpPr>
          <p:cNvPr id="126" name="Google Shape;126;p15"/>
          <p:cNvSpPr txBox="1"/>
          <p:nvPr/>
        </p:nvSpPr>
        <p:spPr>
          <a:xfrm>
            <a:off x="3986775" y="2441435"/>
            <a:ext cx="3115500" cy="307800"/>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27" name="Google Shape;127;p15"/>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28" name="Google Shape;128;p15"/>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6 / 6.5</a:t>
            </a:r>
            <a:endParaRPr b="1" sz="2100" u="sng"/>
          </a:p>
        </p:txBody>
      </p:sp>
      <p:sp>
        <p:nvSpPr>
          <p:cNvPr id="129" name="Google Shape;129;p15"/>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30" name="Google Shape;130;p15"/>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31" name="Google Shape;131;p15"/>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SECOND</a:t>
            </a:r>
            <a:r>
              <a:rPr b="1" lang="en-US" sz="5400">
                <a:solidFill>
                  <a:schemeClr val="lt1"/>
                </a:solidFill>
                <a:latin typeface="Amatic SC"/>
                <a:ea typeface="Amatic SC"/>
                <a:cs typeface="Amatic SC"/>
                <a:sym typeface="Amatic SC"/>
              </a:rPr>
              <a:t> GRADE PE NEWS</a:t>
            </a:r>
            <a:endParaRPr b="1" sz="6600">
              <a:solidFill>
                <a:schemeClr val="lt1"/>
              </a:solidFill>
              <a:latin typeface="Amatic SC"/>
              <a:ea typeface="Amatic SC"/>
              <a:cs typeface="Amatic SC"/>
              <a:sym typeface="Amatic SC"/>
            </a:endParaRPr>
          </a:p>
        </p:txBody>
      </p:sp>
      <p:sp>
        <p:nvSpPr>
          <p:cNvPr id="132" name="Google Shape;132;p15"/>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
        <p:nvSpPr>
          <p:cNvPr id="133" name="Google Shape;133;p15"/>
          <p:cNvSpPr txBox="1"/>
          <p:nvPr/>
        </p:nvSpPr>
        <p:spPr>
          <a:xfrm>
            <a:off x="3986775" y="2335010"/>
            <a:ext cx="3115500" cy="2124000"/>
          </a:xfrm>
          <a:prstGeom prst="rect">
            <a:avLst/>
          </a:prstGeom>
          <a:noFill/>
          <a:ln>
            <a:noFill/>
          </a:ln>
        </p:spPr>
        <p:txBody>
          <a:bodyPr anchorCtr="0" anchor="t" bIns="45700" lIns="91425" spcFirstLastPara="1" rIns="91425" wrap="square" tIns="45700">
            <a:spAutoFit/>
          </a:bodyPr>
          <a:lstStyle/>
          <a:p>
            <a:pPr indent="-298450" lvl="0" marL="457200" rtl="0" algn="l">
              <a:spcBef>
                <a:spcPts val="0"/>
              </a:spcBef>
              <a:spcAft>
                <a:spcPts val="0"/>
              </a:spcAft>
              <a:buClr>
                <a:schemeClr val="dk1"/>
              </a:buClr>
              <a:buSzPts val="1100"/>
              <a:buFont typeface="Inder"/>
              <a:buChar char="•"/>
            </a:pPr>
            <a:r>
              <a:rPr lang="en-US" sz="1100">
                <a:solidFill>
                  <a:schemeClr val="dk1"/>
                </a:solidFill>
                <a:latin typeface="Inder"/>
                <a:ea typeface="Inder"/>
                <a:cs typeface="Inder"/>
                <a:sym typeface="Inder"/>
              </a:rPr>
              <a:t>Nutrition - Dairy</a:t>
            </a:r>
            <a:endParaRPr sz="1100">
              <a:solidFill>
                <a:schemeClr val="dk1"/>
              </a:solidFill>
              <a:latin typeface="Inder"/>
              <a:ea typeface="Inder"/>
              <a:cs typeface="Inder"/>
              <a:sym typeface="Inder"/>
            </a:endParaRPr>
          </a:p>
          <a:p>
            <a:pPr indent="-298450" lvl="1" marL="914400" rtl="0" algn="l">
              <a:spcBef>
                <a:spcPts val="0"/>
              </a:spcBef>
              <a:spcAft>
                <a:spcPts val="0"/>
              </a:spcAft>
              <a:buClr>
                <a:schemeClr val="dk1"/>
              </a:buClr>
              <a:buSzPts val="1100"/>
              <a:buFont typeface="Inder"/>
              <a:buChar char="○"/>
            </a:pPr>
            <a:r>
              <a:rPr lang="en-US" sz="1100">
                <a:solidFill>
                  <a:schemeClr val="dk1"/>
                </a:solidFill>
                <a:latin typeface="Inder"/>
                <a:ea typeface="Inder"/>
                <a:cs typeface="Inder"/>
                <a:sym typeface="Inder"/>
              </a:rPr>
              <a:t>Comes from Cows</a:t>
            </a:r>
            <a:endParaRPr sz="1100">
              <a:solidFill>
                <a:schemeClr val="dk1"/>
              </a:solidFill>
              <a:latin typeface="Inder"/>
              <a:ea typeface="Inder"/>
              <a:cs typeface="Inder"/>
              <a:sym typeface="Inder"/>
            </a:endParaRPr>
          </a:p>
          <a:p>
            <a:pPr indent="-298450" lvl="1" marL="914400" rtl="0" algn="l">
              <a:spcBef>
                <a:spcPts val="0"/>
              </a:spcBef>
              <a:spcAft>
                <a:spcPts val="0"/>
              </a:spcAft>
              <a:buClr>
                <a:schemeClr val="dk1"/>
              </a:buClr>
              <a:buSzPts val="1100"/>
              <a:buFont typeface="Inder"/>
              <a:buChar char="○"/>
            </a:pPr>
            <a:r>
              <a:rPr lang="en-US" sz="1100">
                <a:solidFill>
                  <a:schemeClr val="dk1"/>
                </a:solidFill>
                <a:latin typeface="Inder"/>
                <a:ea typeface="Inder"/>
                <a:cs typeface="Inder"/>
                <a:sym typeface="Inder"/>
              </a:rPr>
              <a:t>Milk, Cheese, and Yogurt</a:t>
            </a:r>
            <a:endParaRPr sz="1100">
              <a:solidFill>
                <a:schemeClr val="dk1"/>
              </a:solidFill>
              <a:latin typeface="Inder"/>
              <a:ea typeface="Inder"/>
              <a:cs typeface="Inder"/>
              <a:sym typeface="Inder"/>
            </a:endParaRPr>
          </a:p>
          <a:p>
            <a:pPr indent="0" lvl="0" marL="0" rtl="0" algn="l">
              <a:spcBef>
                <a:spcPts val="0"/>
              </a:spcBef>
              <a:spcAft>
                <a:spcPts val="0"/>
              </a:spcAft>
              <a:buNone/>
            </a:pPr>
            <a:r>
              <a:t/>
            </a:r>
            <a:endParaRPr sz="1100">
              <a:solidFill>
                <a:schemeClr val="dk1"/>
              </a:solidFill>
              <a:latin typeface="Inder"/>
              <a:ea typeface="Inder"/>
              <a:cs typeface="Inder"/>
              <a:sym typeface="Inder"/>
            </a:endParaRPr>
          </a:p>
          <a:p>
            <a:pPr indent="-298450" lvl="0" marL="457200" rtl="0" algn="l">
              <a:spcBef>
                <a:spcPts val="0"/>
              </a:spcBef>
              <a:spcAft>
                <a:spcPts val="0"/>
              </a:spcAft>
              <a:buClr>
                <a:schemeClr val="dk1"/>
              </a:buClr>
              <a:buSzPts val="1100"/>
              <a:buFont typeface="Inder"/>
              <a:buChar char="•"/>
            </a:pPr>
            <a:r>
              <a:rPr lang="en-US" sz="1100">
                <a:solidFill>
                  <a:schemeClr val="dk1"/>
                </a:solidFill>
                <a:latin typeface="Inder"/>
                <a:ea typeface="Inder"/>
                <a:cs typeface="Inder"/>
                <a:sym typeface="Inder"/>
              </a:rPr>
              <a:t>Dairy Identification Pre / Post Test</a:t>
            </a:r>
            <a:endParaRPr sz="1100">
              <a:solidFill>
                <a:schemeClr val="dk1"/>
              </a:solidFill>
              <a:latin typeface="Inder"/>
              <a:ea typeface="Inder"/>
              <a:cs typeface="Inder"/>
              <a:sym typeface="Inder"/>
            </a:endParaRPr>
          </a:p>
          <a:p>
            <a:pPr indent="0" lvl="0" marL="914400" rtl="0" algn="l">
              <a:spcBef>
                <a:spcPts val="0"/>
              </a:spcBef>
              <a:spcAft>
                <a:spcPts val="0"/>
              </a:spcAft>
              <a:buNone/>
            </a:pPr>
            <a:r>
              <a:t/>
            </a:r>
            <a:endParaRPr sz="1100">
              <a:solidFill>
                <a:schemeClr val="dk1"/>
              </a:solidFill>
              <a:latin typeface="Inder"/>
              <a:ea typeface="Inder"/>
              <a:cs typeface="Inder"/>
              <a:sym typeface="Inder"/>
            </a:endParaRPr>
          </a:p>
          <a:p>
            <a:pPr indent="-298450" lvl="0" marL="457200" rtl="0" algn="l">
              <a:lnSpc>
                <a:spcPct val="200000"/>
              </a:lnSpc>
              <a:spcBef>
                <a:spcPts val="0"/>
              </a:spcBef>
              <a:spcAft>
                <a:spcPts val="0"/>
              </a:spcAft>
              <a:buClr>
                <a:schemeClr val="dk1"/>
              </a:buClr>
              <a:buSzPts val="1100"/>
              <a:buFont typeface="Inder"/>
              <a:buChar char="•"/>
            </a:pPr>
            <a:r>
              <a:rPr lang="en-US" sz="1100">
                <a:solidFill>
                  <a:schemeClr val="dk1"/>
                </a:solidFill>
                <a:latin typeface="Inder"/>
                <a:ea typeface="Inder"/>
                <a:cs typeface="Inder"/>
                <a:sym typeface="Inder"/>
              </a:rPr>
              <a:t>Respiratory System</a:t>
            </a:r>
            <a:endParaRPr sz="1100">
              <a:solidFill>
                <a:schemeClr val="dk1"/>
              </a:solidFill>
              <a:latin typeface="Inder"/>
              <a:ea typeface="Inder"/>
              <a:cs typeface="Inder"/>
              <a:sym typeface="Inder"/>
            </a:endParaRPr>
          </a:p>
          <a:p>
            <a:pPr indent="-298450" lvl="0" marL="457200" rtl="0" algn="l">
              <a:spcBef>
                <a:spcPts val="0"/>
              </a:spcBef>
              <a:spcAft>
                <a:spcPts val="0"/>
              </a:spcAft>
              <a:buClr>
                <a:schemeClr val="dk1"/>
              </a:buClr>
              <a:buSzPts val="1100"/>
              <a:buFont typeface="Inder"/>
              <a:buChar char="•"/>
            </a:pPr>
            <a:r>
              <a:rPr lang="en-US" sz="1100">
                <a:solidFill>
                  <a:schemeClr val="dk1"/>
                </a:solidFill>
                <a:latin typeface="Inder"/>
                <a:ea typeface="Inder"/>
                <a:cs typeface="Inder"/>
                <a:sym typeface="Inder"/>
              </a:rPr>
              <a:t>Bone Identification - Skull, Ribs, Femur, Patella, Pelvis, Humerus, Vertebrae, Phalanges, Clavicle, Scapula, Mandible</a:t>
            </a:r>
            <a:endParaRPr sz="900">
              <a:solidFill>
                <a:schemeClr val="dk1"/>
              </a:solidFill>
              <a:latin typeface="Inder"/>
              <a:ea typeface="Inder"/>
              <a:cs typeface="Inder"/>
              <a:sym typeface="Inder"/>
            </a:endParaRPr>
          </a:p>
        </p:txBody>
      </p:sp>
      <p:graphicFrame>
        <p:nvGraphicFramePr>
          <p:cNvPr id="134" name="Google Shape;134;p15"/>
          <p:cNvGraphicFramePr/>
          <p:nvPr/>
        </p:nvGraphicFramePr>
        <p:xfrm>
          <a:off x="711162" y="5473548"/>
          <a:ext cx="3000000" cy="3000000"/>
        </p:xfrm>
        <a:graphic>
          <a:graphicData uri="http://schemas.openxmlformats.org/drawingml/2006/table">
            <a:tbl>
              <a:tblPr bandRow="1" firstRow="1">
                <a:noFill/>
                <a:tableStyleId>{16DA52D3-9ADB-4495-B6BA-EB24AEB284E8}</a:tableStyleId>
              </a:tblPr>
              <a:tblGrid>
                <a:gridCol w="1344250"/>
                <a:gridCol w="5041100"/>
              </a:tblGrid>
              <a:tr h="567700">
                <a:tc>
                  <a:txBody>
                    <a:bodyPr/>
                    <a:lstStyle/>
                    <a:p>
                      <a:pPr indent="0" lvl="0" marL="0" marR="0" rtl="0" algn="ctr">
                        <a:spcBef>
                          <a:spcPts val="0"/>
                        </a:spcBef>
                        <a:spcAft>
                          <a:spcPts val="0"/>
                        </a:spcAft>
                        <a:buNone/>
                      </a:pPr>
                      <a:r>
                        <a:rPr lang="en-US" sz="1200">
                          <a:solidFill>
                            <a:schemeClr val="dk1"/>
                          </a:solidFill>
                          <a:latin typeface="Inder"/>
                          <a:ea typeface="Inder"/>
                          <a:cs typeface="Inder"/>
                          <a:sym typeface="Inder"/>
                        </a:rPr>
                        <a:t>Morning Walking</a:t>
                      </a:r>
                      <a:endParaRPr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marR="0" rtl="0" algn="l">
                        <a:spcBef>
                          <a:spcPts val="0"/>
                        </a:spcBef>
                        <a:spcAft>
                          <a:spcPts val="0"/>
                        </a:spcAft>
                        <a:buNone/>
                      </a:pPr>
                      <a:r>
                        <a:rPr b="0" lang="en-US" sz="1100">
                          <a:solidFill>
                            <a:schemeClr val="dk1"/>
                          </a:solidFill>
                          <a:latin typeface="Inder"/>
                          <a:ea typeface="Inder"/>
                          <a:cs typeface="Inder"/>
                          <a:sym typeface="Inder"/>
                        </a:rPr>
                        <a:t>Tuesdays</a:t>
                      </a:r>
                      <a:r>
                        <a:rPr b="0" lang="en-US" sz="1100">
                          <a:solidFill>
                            <a:schemeClr val="dk1"/>
                          </a:solidFill>
                          <a:latin typeface="Inder"/>
                          <a:ea typeface="Inder"/>
                          <a:cs typeface="Inder"/>
                          <a:sym typeface="Inder"/>
                        </a:rPr>
                        <a:t>, between 7:25-7:45.  </a:t>
                      </a:r>
                      <a:r>
                        <a:rPr b="0" lang="en-US" sz="1100">
                          <a:solidFill>
                            <a:schemeClr val="dk1"/>
                          </a:solidFill>
                          <a:latin typeface="Inder"/>
                          <a:ea typeface="Inder"/>
                          <a:cs typeface="Inder"/>
                          <a:sym typeface="Inder"/>
                        </a:rPr>
                        <a:t>While it is beginning to be warmer outside, the mornings are still cool and we will go outside as long as the “feels like” temp is 20 degrees.  Please send your students with jackets on morning walking Tuesdays, so they are warm and prepared. </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560975">
                <a:tc>
                  <a:txBody>
                    <a:bodyPr/>
                    <a:lstStyle/>
                    <a:p>
                      <a:pPr indent="0" lvl="0" marL="0" marR="0" rtl="0" algn="ctr">
                        <a:spcBef>
                          <a:spcPts val="0"/>
                        </a:spcBef>
                        <a:spcAft>
                          <a:spcPts val="0"/>
                        </a:spcAft>
                        <a:buNone/>
                      </a:pPr>
                      <a:r>
                        <a:rPr b="1" lang="en-US" sz="1200">
                          <a:latin typeface="Inder"/>
                          <a:ea typeface="Inder"/>
                          <a:cs typeface="Inder"/>
                          <a:sym typeface="Inder"/>
                        </a:rPr>
                        <a:t>Tennis Shoes</a:t>
                      </a:r>
                      <a:endParaRPr b="1"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100">
                          <a:latin typeface="Inder"/>
                          <a:ea typeface="Inder"/>
                          <a:cs typeface="Inder"/>
                          <a:sym typeface="Inder"/>
                        </a:rPr>
                        <a:t>NECESSARY FOR PE SAFETY - Please try to send your student to school with tennis shoes on PE days.  Tennis shoes allow for safe and balanced movement.</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60975">
                <a:tc>
                  <a:txBody>
                    <a:bodyPr/>
                    <a:lstStyle/>
                    <a:p>
                      <a:pPr indent="0" lvl="0" marL="0" marR="0" rtl="0" algn="ctr">
                        <a:spcBef>
                          <a:spcPts val="0"/>
                        </a:spcBef>
                        <a:spcAft>
                          <a:spcPts val="0"/>
                        </a:spcAft>
                        <a:buNone/>
                      </a:pPr>
                      <a:r>
                        <a:rPr b="1" lang="en-US" sz="1200">
                          <a:latin typeface="Inder"/>
                          <a:ea typeface="Inder"/>
                          <a:cs typeface="Inder"/>
                          <a:sym typeface="Inder"/>
                        </a:rPr>
                        <a:t>Dairy Identification</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Students will complete a dairy identification pre-test, prior to the unit and complete the same identification post-test, at the end of the unit.</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Post-Test Dates: B Group (April 15); A Group (April 16); C Group (April 17).</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60975">
                <a:tc>
                  <a:txBody>
                    <a:bodyPr/>
                    <a:lstStyle/>
                    <a:p>
                      <a:pPr indent="0" lvl="0" marL="0" marR="0" rtl="0" algn="ctr">
                        <a:spcBef>
                          <a:spcPts val="0"/>
                        </a:spcBef>
                        <a:spcAft>
                          <a:spcPts val="0"/>
                        </a:spcAft>
                        <a:buNone/>
                      </a:pPr>
                      <a:r>
                        <a:rPr b="1" lang="en-US" sz="1100">
                          <a:latin typeface="Inder"/>
                          <a:ea typeface="Inder"/>
                          <a:cs typeface="Inder"/>
                          <a:sym typeface="Inder"/>
                        </a:rPr>
                        <a:t>Run with the Pack</a:t>
                      </a:r>
                      <a:endParaRPr b="1"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THANK YOU to everyone who pledged and donated money for this year’s Run with the Pack.  The event was a HUGE SUCCESS!  Students ran a total of 3,510 laps, which is 702 miles!  I am SO PROUD of their effort and hard work!  The deadline for donations is Friday, April 4.  Excited to purchase new equipment for the PE Department! </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8" name="Shape 138"/>
        <p:cNvGrpSpPr/>
        <p:nvPr/>
      </p:nvGrpSpPr>
      <p:grpSpPr>
        <a:xfrm>
          <a:off x="0" y="0"/>
          <a:ext cx="0" cy="0"/>
          <a:chOff x="0" y="0"/>
          <a:chExt cx="0" cy="0"/>
        </a:xfrm>
      </p:grpSpPr>
      <p:sp>
        <p:nvSpPr>
          <p:cNvPr id="139" name="Google Shape;139;p16"/>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16"/>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1" name="Google Shape;141;p16"/>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2" name="Google Shape;142;p16"/>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3" name="Google Shape;143;p16"/>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44" name="Google Shape;144;p16"/>
          <p:cNvSpPr txBox="1"/>
          <p:nvPr/>
        </p:nvSpPr>
        <p:spPr>
          <a:xfrm>
            <a:off x="444813" y="2311405"/>
            <a:ext cx="3288900" cy="3047700"/>
          </a:xfrm>
          <a:prstGeom prst="rect">
            <a:avLst/>
          </a:prstGeom>
          <a:noFill/>
          <a:ln>
            <a:noFill/>
          </a:ln>
        </p:spPr>
        <p:txBody>
          <a:bodyPr anchorCtr="0" anchor="t" bIns="45700" lIns="91425" spcFirstLastPara="1" rIns="91425" wrap="square" tIns="45700">
            <a:spAutoFit/>
          </a:bodyPr>
          <a:lstStyle/>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Manipulative Skills - Soccer Dribbling &amp; Kicking</a:t>
            </a:r>
            <a:endParaRPr sz="1000">
              <a:solidFill>
                <a:schemeClr val="dk1"/>
              </a:solidFill>
              <a:latin typeface="Inder"/>
              <a:ea typeface="Inder"/>
              <a:cs typeface="Inder"/>
              <a:sym typeface="Inder"/>
            </a:endParaRPr>
          </a:p>
          <a:p>
            <a:pPr indent="0" lvl="0" marL="457200" rtl="0" algn="l">
              <a:spcBef>
                <a:spcPts val="0"/>
              </a:spcBef>
              <a:spcAft>
                <a:spcPts val="0"/>
              </a:spcAft>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Push-Up Peer Assessments</a:t>
            </a:r>
            <a:endParaRPr sz="1000">
              <a:solidFill>
                <a:schemeClr val="dk1"/>
              </a:solidFill>
              <a:latin typeface="Inder"/>
              <a:ea typeface="Inder"/>
              <a:cs typeface="Inder"/>
              <a:sym typeface="Inder"/>
            </a:endParaRPr>
          </a:p>
          <a:p>
            <a:pPr indent="0" lvl="0" marL="0" rtl="0" algn="l">
              <a:spcBef>
                <a:spcPts val="0"/>
              </a:spcBef>
              <a:spcAft>
                <a:spcPts val="0"/>
              </a:spcAft>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Jumping Rope</a:t>
            </a:r>
            <a:endParaRPr sz="10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u="sng">
                <a:solidFill>
                  <a:schemeClr val="dk1"/>
                </a:solidFill>
                <a:latin typeface="Inder"/>
                <a:ea typeface="Inder"/>
                <a:cs typeface="Inder"/>
                <a:sym typeface="Inder"/>
              </a:rPr>
              <a:t>Fitness Participation / Fitness Testing</a:t>
            </a:r>
            <a:endParaRPr sz="1000" u="sng">
              <a:solidFill>
                <a:schemeClr val="dk1"/>
              </a:solidFill>
              <a:latin typeface="Inder"/>
              <a:ea typeface="Inder"/>
              <a:cs typeface="Inder"/>
              <a:sym typeface="Inder"/>
            </a:endParaRPr>
          </a:p>
          <a:p>
            <a:pPr indent="0" lvl="0" marL="0" rtl="0" algn="l">
              <a:spcBef>
                <a:spcPts val="0"/>
              </a:spcBef>
              <a:spcAft>
                <a:spcPts val="0"/>
              </a:spcAft>
              <a:buNone/>
            </a:pPr>
            <a:r>
              <a:rPr lang="en-US" sz="1000">
                <a:solidFill>
                  <a:schemeClr val="dk1"/>
                </a:solidFill>
                <a:latin typeface="Inder"/>
                <a:ea typeface="Inder"/>
                <a:cs typeface="Inder"/>
                <a:sym typeface="Inder"/>
              </a:rPr>
              <a:t>Pacer Test - B: (3/18), A: (3/19), D: (3/20), C: (3/21)</a:t>
            </a:r>
            <a:endParaRPr sz="1000">
              <a:solidFill>
                <a:schemeClr val="dk1"/>
              </a:solidFill>
              <a:latin typeface="Inder"/>
              <a:ea typeface="Inder"/>
              <a:cs typeface="Inder"/>
              <a:sym typeface="Inder"/>
            </a:endParaRPr>
          </a:p>
          <a:p>
            <a:pPr indent="0" lvl="0" marL="914400" rtl="0" algn="l">
              <a:spcBef>
                <a:spcPts val="0"/>
              </a:spcBef>
              <a:spcAft>
                <a:spcPts val="0"/>
              </a:spcAft>
              <a:buNone/>
            </a:pPr>
            <a:r>
              <a:t/>
            </a:r>
            <a:endParaRPr sz="1000">
              <a:solidFill>
                <a:schemeClr val="dk1"/>
              </a:solidFill>
              <a:latin typeface="Inder"/>
              <a:ea typeface="Inder"/>
              <a:cs typeface="Inder"/>
              <a:sym typeface="Inder"/>
            </a:endParaRPr>
          </a:p>
          <a:p>
            <a:pPr indent="0" lvl="0" marL="0" rtl="0" algn="l">
              <a:spcBef>
                <a:spcPts val="0"/>
              </a:spcBef>
              <a:spcAft>
                <a:spcPts val="0"/>
              </a:spcAft>
              <a:buNone/>
            </a:pPr>
            <a:r>
              <a:rPr lang="en-US" sz="1000">
                <a:solidFill>
                  <a:schemeClr val="dk1"/>
                </a:solidFill>
                <a:latin typeface="Inder"/>
                <a:ea typeface="Inder"/>
                <a:cs typeface="Inder"/>
                <a:sym typeface="Inder"/>
              </a:rPr>
              <a:t>Arm Hang - B: (3/31), A: (4/1), D: (4/2), C: (4/3)</a:t>
            </a:r>
            <a:endParaRPr sz="1000">
              <a:solidFill>
                <a:schemeClr val="dk1"/>
              </a:solidFill>
              <a:latin typeface="Inder"/>
              <a:ea typeface="Inder"/>
              <a:cs typeface="Inder"/>
              <a:sym typeface="Inder"/>
            </a:endParaRPr>
          </a:p>
          <a:p>
            <a:pPr indent="0" lvl="0" marL="914400" rtl="0" algn="l">
              <a:spcBef>
                <a:spcPts val="0"/>
              </a:spcBef>
              <a:spcAft>
                <a:spcPts val="0"/>
              </a:spcAft>
              <a:buNone/>
            </a:pPr>
            <a:r>
              <a:t/>
            </a:r>
            <a:endParaRPr sz="1000">
              <a:solidFill>
                <a:schemeClr val="dk1"/>
              </a:solidFill>
              <a:latin typeface="Inder"/>
              <a:ea typeface="Inder"/>
              <a:cs typeface="Inder"/>
              <a:sym typeface="Inder"/>
            </a:endParaRPr>
          </a:p>
          <a:p>
            <a:pPr indent="0" lvl="0" marL="0" rtl="0" algn="l">
              <a:spcBef>
                <a:spcPts val="0"/>
              </a:spcBef>
              <a:spcAft>
                <a:spcPts val="0"/>
              </a:spcAft>
              <a:buNone/>
            </a:pPr>
            <a:r>
              <a:rPr lang="en-US" sz="1000">
                <a:solidFill>
                  <a:schemeClr val="dk1"/>
                </a:solidFill>
                <a:latin typeface="Inder"/>
                <a:ea typeface="Inder"/>
                <a:cs typeface="Inder"/>
                <a:sym typeface="Inder"/>
              </a:rPr>
              <a:t>Sit and Reach - B: (3/31), A: (4/1), D: (4/2), C: (4/3)</a:t>
            </a:r>
            <a:endParaRPr sz="1000">
              <a:solidFill>
                <a:schemeClr val="dk1"/>
              </a:solidFill>
              <a:latin typeface="Inder"/>
              <a:ea typeface="Inder"/>
              <a:cs typeface="Inder"/>
              <a:sym typeface="Inder"/>
            </a:endParaRPr>
          </a:p>
          <a:p>
            <a:pPr indent="0" lvl="0" marL="914400" rtl="0" algn="l">
              <a:spcBef>
                <a:spcPts val="0"/>
              </a:spcBef>
              <a:spcAft>
                <a:spcPts val="0"/>
              </a:spcAft>
              <a:buNone/>
            </a:pPr>
            <a:r>
              <a:t/>
            </a:r>
            <a:endParaRPr sz="1000">
              <a:solidFill>
                <a:schemeClr val="dk1"/>
              </a:solidFill>
              <a:latin typeface="Inder"/>
              <a:ea typeface="Inder"/>
              <a:cs typeface="Inder"/>
              <a:sym typeface="Inder"/>
            </a:endParaRPr>
          </a:p>
          <a:p>
            <a:pPr indent="0" lvl="0" marL="0" rtl="0" algn="l">
              <a:spcBef>
                <a:spcPts val="0"/>
              </a:spcBef>
              <a:spcAft>
                <a:spcPts val="0"/>
              </a:spcAft>
              <a:buNone/>
            </a:pPr>
            <a:r>
              <a:rPr lang="en-US" sz="1000">
                <a:solidFill>
                  <a:schemeClr val="dk1"/>
                </a:solidFill>
                <a:latin typeface="Inder"/>
                <a:ea typeface="Inder"/>
                <a:cs typeface="Inder"/>
                <a:sym typeface="Inder"/>
              </a:rPr>
              <a:t>Curl-Ups - B: (4/4), A: (4/7), D: (4/8), C: (4/9)</a:t>
            </a:r>
            <a:endParaRPr sz="1000">
              <a:solidFill>
                <a:schemeClr val="dk1"/>
              </a:solidFill>
              <a:latin typeface="Inder"/>
              <a:ea typeface="Inder"/>
              <a:cs typeface="Inder"/>
              <a:sym typeface="Inder"/>
            </a:endParaRPr>
          </a:p>
          <a:p>
            <a:pPr indent="0" lvl="0" marL="914400" rtl="0" algn="l">
              <a:spcBef>
                <a:spcPts val="0"/>
              </a:spcBef>
              <a:spcAft>
                <a:spcPts val="0"/>
              </a:spcAft>
              <a:buNone/>
            </a:pPr>
            <a:r>
              <a:t/>
            </a:r>
            <a:endParaRPr sz="1000">
              <a:solidFill>
                <a:schemeClr val="dk1"/>
              </a:solidFill>
              <a:latin typeface="Inder"/>
              <a:ea typeface="Inder"/>
              <a:cs typeface="Inder"/>
              <a:sym typeface="Inder"/>
            </a:endParaRPr>
          </a:p>
          <a:p>
            <a:pPr indent="0" lvl="0" marL="0" rtl="0" algn="l">
              <a:spcBef>
                <a:spcPts val="0"/>
              </a:spcBef>
              <a:spcAft>
                <a:spcPts val="0"/>
              </a:spcAft>
              <a:buNone/>
            </a:pPr>
            <a:r>
              <a:rPr lang="en-US" sz="1000">
                <a:solidFill>
                  <a:schemeClr val="dk1"/>
                </a:solidFill>
                <a:latin typeface="Inder"/>
                <a:ea typeface="Inder"/>
                <a:cs typeface="Inder"/>
                <a:sym typeface="Inder"/>
              </a:rPr>
              <a:t>Mile Run - B: (4/10), A: (4/11), D: (4/14), C: (4/15)</a:t>
            </a:r>
            <a:endParaRPr sz="1000">
              <a:solidFill>
                <a:schemeClr val="dk1"/>
              </a:solidFill>
              <a:latin typeface="Inder"/>
              <a:ea typeface="Inder"/>
              <a:cs typeface="Inder"/>
              <a:sym typeface="Inder"/>
            </a:endParaRPr>
          </a:p>
          <a:p>
            <a:pPr indent="0" lvl="0" marL="0" rtl="0" algn="l">
              <a:spcBef>
                <a:spcPts val="0"/>
              </a:spcBef>
              <a:spcAft>
                <a:spcPts val="0"/>
              </a:spcAft>
              <a:buNone/>
            </a:pPr>
            <a:r>
              <a:t/>
            </a:r>
            <a:endParaRPr sz="1000">
              <a:solidFill>
                <a:schemeClr val="dk1"/>
              </a:solidFill>
              <a:latin typeface="Inder"/>
              <a:ea typeface="Inder"/>
              <a:cs typeface="Inder"/>
              <a:sym typeface="Inder"/>
            </a:endParaRPr>
          </a:p>
          <a:p>
            <a:pPr indent="0" lvl="0" marL="0" rtl="0" algn="l">
              <a:spcBef>
                <a:spcPts val="0"/>
              </a:spcBef>
              <a:spcAft>
                <a:spcPts val="0"/>
              </a:spcAft>
              <a:buNone/>
            </a:pPr>
            <a:r>
              <a:t/>
            </a:r>
            <a:endParaRPr sz="1000">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sz="1200">
              <a:solidFill>
                <a:schemeClr val="dk1"/>
              </a:solidFill>
              <a:latin typeface="Inder"/>
              <a:ea typeface="Inder"/>
              <a:cs typeface="Inder"/>
              <a:sym typeface="Inder"/>
            </a:endParaRPr>
          </a:p>
        </p:txBody>
      </p:sp>
      <p:sp>
        <p:nvSpPr>
          <p:cNvPr id="145" name="Google Shape;145;p16"/>
          <p:cNvSpPr txBox="1"/>
          <p:nvPr/>
        </p:nvSpPr>
        <p:spPr>
          <a:xfrm>
            <a:off x="3986775" y="2441435"/>
            <a:ext cx="3115500" cy="2124000"/>
          </a:xfrm>
          <a:prstGeom prst="rect">
            <a:avLst/>
          </a:prstGeom>
          <a:noFill/>
          <a:ln>
            <a:noFill/>
          </a:ln>
        </p:spPr>
        <p:txBody>
          <a:bodyPr anchorCtr="0" anchor="t" bIns="45700" lIns="91425" spcFirstLastPara="1" rIns="91425" wrap="square" tIns="45700">
            <a:spAutoFit/>
          </a:bodyPr>
          <a:lstStyle/>
          <a:p>
            <a:pPr indent="-273050" lvl="0" marL="285750" marR="0" rtl="0" algn="l">
              <a:lnSpc>
                <a:spcPct val="100000"/>
              </a:lnSpc>
              <a:spcBef>
                <a:spcPts val="0"/>
              </a:spcBef>
              <a:spcAft>
                <a:spcPts val="0"/>
              </a:spcAft>
              <a:buClr>
                <a:schemeClr val="dk1"/>
              </a:buClr>
              <a:buSzPts val="1200"/>
              <a:buFont typeface="Arial"/>
              <a:buChar char="•"/>
            </a:pPr>
            <a:r>
              <a:rPr lang="en-US" sz="1200">
                <a:solidFill>
                  <a:schemeClr val="dk1"/>
                </a:solidFill>
                <a:latin typeface="Inder"/>
                <a:ea typeface="Inder"/>
                <a:cs typeface="Inder"/>
                <a:sym typeface="Inder"/>
              </a:rPr>
              <a:t>Nutrition - DAIRY - Get Your CALCIUM Rich Foods - Health Benefits of Dairy</a:t>
            </a:r>
            <a:endParaRPr sz="1200">
              <a:solidFill>
                <a:schemeClr val="dk1"/>
              </a:solidFill>
              <a:latin typeface="Inder"/>
              <a:ea typeface="Inder"/>
              <a:cs typeface="Inder"/>
              <a:sym typeface="Inder"/>
            </a:endParaRPr>
          </a:p>
          <a:p>
            <a:pPr indent="0" lvl="0" marL="457200" marR="0" rtl="0" algn="l">
              <a:lnSpc>
                <a:spcPct val="100000"/>
              </a:lnSpc>
              <a:spcBef>
                <a:spcPts val="0"/>
              </a:spcBef>
              <a:spcAft>
                <a:spcPts val="0"/>
              </a:spcAft>
              <a:buNone/>
            </a:pPr>
            <a:r>
              <a:t/>
            </a:r>
            <a:endParaRPr sz="1200">
              <a:solidFill>
                <a:schemeClr val="dk1"/>
              </a:solidFill>
              <a:latin typeface="Inder"/>
              <a:ea typeface="Inder"/>
              <a:cs typeface="Inder"/>
              <a:sym typeface="Inder"/>
            </a:endParaRPr>
          </a:p>
          <a:p>
            <a:pPr indent="-273050" lvl="0" marL="285750" marR="0" rtl="0" algn="l">
              <a:lnSpc>
                <a:spcPct val="2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Respiratory System</a:t>
            </a:r>
            <a:endParaRPr sz="1200">
              <a:solidFill>
                <a:schemeClr val="dk1"/>
              </a:solidFill>
              <a:latin typeface="Inder"/>
              <a:ea typeface="Inder"/>
              <a:cs typeface="Inder"/>
              <a:sym typeface="Inder"/>
            </a:endParaRPr>
          </a:p>
          <a:p>
            <a:pPr indent="-273050" lvl="0" marL="285750" marR="0" rtl="0" algn="l">
              <a:lnSpc>
                <a:spcPct val="100000"/>
              </a:lnSpc>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Bone Identification - Skull, Ribs, Femur, Patella, Pelvis, Humerus, Vertebrae, Phalanges, Clavicle, Scapula, Mandible, Radius, Ulna, Carpals</a:t>
            </a:r>
            <a:endParaRPr sz="1200">
              <a:solidFill>
                <a:schemeClr val="dk1"/>
              </a:solidFill>
              <a:latin typeface="Inder"/>
              <a:ea typeface="Inder"/>
              <a:cs typeface="Inder"/>
              <a:sym typeface="Inder"/>
            </a:endParaRPr>
          </a:p>
        </p:txBody>
      </p:sp>
      <p:sp>
        <p:nvSpPr>
          <p:cNvPr id="146" name="Google Shape;146;p16"/>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147" name="Google Shape;147;p16"/>
          <p:cNvGraphicFramePr/>
          <p:nvPr/>
        </p:nvGraphicFramePr>
        <p:xfrm>
          <a:off x="655037" y="5467273"/>
          <a:ext cx="3000000" cy="3000000"/>
        </p:xfrm>
        <a:graphic>
          <a:graphicData uri="http://schemas.openxmlformats.org/drawingml/2006/table">
            <a:tbl>
              <a:tblPr bandRow="1" firstRow="1">
                <a:noFill/>
                <a:tableStyleId>{16DA52D3-9ADB-4495-B6BA-EB24AEB284E8}</a:tableStyleId>
              </a:tblPr>
              <a:tblGrid>
                <a:gridCol w="1349675"/>
                <a:gridCol w="5061425"/>
              </a:tblGrid>
              <a:tr h="800925">
                <a:tc>
                  <a:txBody>
                    <a:bodyPr/>
                    <a:lstStyle/>
                    <a:p>
                      <a:pPr indent="0" lvl="0" marL="0" marR="0" rtl="0" algn="ctr">
                        <a:spcBef>
                          <a:spcPts val="0"/>
                        </a:spcBef>
                        <a:spcAft>
                          <a:spcPts val="0"/>
                        </a:spcAft>
                        <a:buNone/>
                      </a:pPr>
                      <a:r>
                        <a:rPr lang="en-US">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rtl="0" algn="l">
                        <a:spcBef>
                          <a:spcPts val="0"/>
                        </a:spcBef>
                        <a:spcAft>
                          <a:spcPts val="0"/>
                        </a:spcAft>
                        <a:buNone/>
                      </a:pPr>
                      <a:r>
                        <a:rPr b="0" lang="en-US" sz="1000">
                          <a:solidFill>
                            <a:schemeClr val="dk1"/>
                          </a:solidFill>
                          <a:latin typeface="Inder"/>
                          <a:ea typeface="Inder"/>
                          <a:cs typeface="Inder"/>
                          <a:sym typeface="Inder"/>
                        </a:rPr>
                        <a:t>Wednesdays, between 7:25-7:45.  While it is beginning to be warmer outside, the mornings are still cool and we will go outside as long as the “feels like” temp is 20 degrees.  Please send your students with jackets on morning walking Wednesdays, so they are warm and prepared. </a:t>
                      </a:r>
                      <a:endParaRPr b="0" sz="10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548925">
                <a:tc>
                  <a:txBody>
                    <a:bodyPr/>
                    <a:lstStyle/>
                    <a:p>
                      <a:pPr indent="0" lvl="0" marL="0" marR="0" rtl="0" algn="ctr">
                        <a:spcBef>
                          <a:spcPts val="0"/>
                        </a:spcBef>
                        <a:spcAft>
                          <a:spcPts val="0"/>
                        </a:spcAft>
                        <a:buNone/>
                      </a:pPr>
                      <a:r>
                        <a:rPr b="1" lang="en-US">
                          <a:latin typeface="Inder"/>
                          <a:ea typeface="Inder"/>
                          <a:cs typeface="Inder"/>
                          <a:sym typeface="Inder"/>
                        </a:rPr>
                        <a:t>Tennis Shoes</a:t>
                      </a:r>
                      <a:endParaRPr b="1"/>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000">
                          <a:latin typeface="Inder"/>
                          <a:ea typeface="Inder"/>
                          <a:cs typeface="Inder"/>
                          <a:sym typeface="Inder"/>
                        </a:rPr>
                        <a:t>NECESSARY FOR PE SAFETY - Please try to send your student to school with tennis shoes on PE days.  Tennis shoes allow for safe and balanced movement.</a:t>
                      </a:r>
                      <a:endParaRPr b="0" sz="10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48925">
                <a:tc>
                  <a:txBody>
                    <a:bodyPr/>
                    <a:lstStyle/>
                    <a:p>
                      <a:pPr indent="0" lvl="0" marL="0" marR="0" rtl="0" algn="ctr">
                        <a:spcBef>
                          <a:spcPts val="0"/>
                        </a:spcBef>
                        <a:spcAft>
                          <a:spcPts val="0"/>
                        </a:spcAft>
                        <a:buNone/>
                      </a:pPr>
                      <a:r>
                        <a:rPr b="1" lang="en-US">
                          <a:latin typeface="Inder"/>
                          <a:ea typeface="Inder"/>
                          <a:cs typeface="Inder"/>
                          <a:sym typeface="Inder"/>
                        </a:rPr>
                        <a:t>Fitness Testing</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000">
                          <a:latin typeface="Inder"/>
                          <a:ea typeface="Inder"/>
                          <a:cs typeface="Inder"/>
                          <a:sym typeface="Inder"/>
                        </a:rPr>
                        <a:t>The second round of fitness testing has begun.  Dates for each of the tests are listed above.  Focus is on goal setting and </a:t>
                      </a:r>
                      <a:r>
                        <a:rPr lang="en-US" sz="1000">
                          <a:latin typeface="Inder"/>
                          <a:ea typeface="Inder"/>
                          <a:cs typeface="Inder"/>
                          <a:sym typeface="Inder"/>
                        </a:rPr>
                        <a:t>individual growth.  Excited to see how much they have progressed this year! </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21725">
                <a:tc>
                  <a:txBody>
                    <a:bodyPr/>
                    <a:lstStyle/>
                    <a:p>
                      <a:pPr indent="0" lvl="0" marL="0" marR="0" rtl="0" algn="ctr">
                        <a:spcBef>
                          <a:spcPts val="0"/>
                        </a:spcBef>
                        <a:spcAft>
                          <a:spcPts val="0"/>
                        </a:spcAft>
                        <a:buNone/>
                      </a:pPr>
                      <a:r>
                        <a:rPr b="1" lang="en-US">
                          <a:latin typeface="Inder"/>
                          <a:ea typeface="Inder"/>
                          <a:cs typeface="Inder"/>
                          <a:sym typeface="Inder"/>
                        </a:rPr>
                        <a:t>Run with the Pack</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000">
                          <a:latin typeface="Inder"/>
                          <a:ea typeface="Inder"/>
                          <a:cs typeface="Inder"/>
                          <a:sym typeface="Inder"/>
                        </a:rPr>
                        <a:t>THANK YOU to everyone who pledged and donated money for this year’s Run with the Pack.  The event was a HUGE SUCCESS!  Students ran a total of 3,510 laps, which is 702 miles!  I am SO PROUD of their effort and hard work!  The deadline for donations is Friday, April 4.  Excited to purchase new equipment for the PE Department! </a:t>
                      </a:r>
                      <a:endParaRPr sz="10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148" name="Google Shape;148;p16"/>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6 / 6.5</a:t>
            </a:r>
            <a:endParaRPr b="1" sz="2100" u="sng"/>
          </a:p>
        </p:txBody>
      </p:sp>
      <p:sp>
        <p:nvSpPr>
          <p:cNvPr id="149" name="Google Shape;149;p16"/>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50" name="Google Shape;150;p16"/>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51" name="Google Shape;151;p16"/>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THIRD </a:t>
            </a:r>
            <a:r>
              <a:rPr b="1" lang="en-US" sz="5400">
                <a:solidFill>
                  <a:schemeClr val="lt1"/>
                </a:solidFill>
                <a:latin typeface="Amatic SC"/>
                <a:ea typeface="Amatic SC"/>
                <a:cs typeface="Amatic SC"/>
                <a:sym typeface="Amatic SC"/>
              </a:rPr>
              <a:t>GRADE PE NEWS</a:t>
            </a:r>
            <a:endParaRPr b="1" sz="6600">
              <a:solidFill>
                <a:schemeClr val="lt1"/>
              </a:solidFill>
              <a:latin typeface="Amatic SC"/>
              <a:ea typeface="Amatic SC"/>
              <a:cs typeface="Amatic SC"/>
              <a:sym typeface="Amatic SC"/>
            </a:endParaRPr>
          </a:p>
        </p:txBody>
      </p:sp>
      <p:sp>
        <p:nvSpPr>
          <p:cNvPr id="152" name="Google Shape;152;p16"/>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6" name="Shape 156"/>
        <p:cNvGrpSpPr/>
        <p:nvPr/>
      </p:nvGrpSpPr>
      <p:grpSpPr>
        <a:xfrm>
          <a:off x="0" y="0"/>
          <a:ext cx="0" cy="0"/>
          <a:chOff x="0" y="0"/>
          <a:chExt cx="0" cy="0"/>
        </a:xfrm>
      </p:grpSpPr>
      <p:sp>
        <p:nvSpPr>
          <p:cNvPr id="157" name="Google Shape;157;p17"/>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17"/>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9" name="Google Shape;159;p17"/>
          <p:cNvSpPr/>
          <p:nvPr/>
        </p:nvSpPr>
        <p:spPr>
          <a:xfrm>
            <a:off x="444814" y="5084861"/>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0" name="Google Shape;160;p17"/>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17"/>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62" name="Google Shape;162;p17"/>
          <p:cNvSpPr txBox="1"/>
          <p:nvPr/>
        </p:nvSpPr>
        <p:spPr>
          <a:xfrm>
            <a:off x="444813" y="2333130"/>
            <a:ext cx="3288900" cy="2555100"/>
          </a:xfrm>
          <a:prstGeom prst="rect">
            <a:avLst/>
          </a:prstGeom>
          <a:noFill/>
          <a:ln>
            <a:noFill/>
          </a:ln>
        </p:spPr>
        <p:txBody>
          <a:bodyPr anchorCtr="0" anchor="t" bIns="45700" lIns="91425" spcFirstLastPara="1" rIns="91425" wrap="square" tIns="45700">
            <a:spAutoFit/>
          </a:bodyPr>
          <a:lstStyle/>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Manipulative Skills - Soccer Dribbling &amp; Kicking</a:t>
            </a:r>
            <a:endParaRPr sz="10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Push-Up Peer Assessments</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Jumping Rope</a:t>
            </a:r>
            <a:endParaRPr sz="10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u="sng">
                <a:solidFill>
                  <a:schemeClr val="dk1"/>
                </a:solidFill>
                <a:latin typeface="Inder"/>
                <a:ea typeface="Inder"/>
                <a:cs typeface="Inder"/>
                <a:sym typeface="Inder"/>
              </a:rPr>
              <a:t>Fitness Participation / Fitness Testing</a:t>
            </a:r>
            <a:endParaRPr sz="1000" u="sng">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Pacer Test - B: (3/18), A: (3/19), D: (3/20), C: (3/21)</a:t>
            </a:r>
            <a:endParaRPr sz="10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Arm Hang - B: (3/31), A: (4/1), D: (4/2), C: (4/3)</a:t>
            </a:r>
            <a:endParaRPr sz="10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Sit and Reach - B: (3/31), A: (4/1), D: (4/2), C: (4/3)</a:t>
            </a:r>
            <a:endParaRPr sz="10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Curl-Ups - B: (4/4), A: (4/7), D: (4/8), C: (4/9)</a:t>
            </a:r>
            <a:endParaRPr sz="10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Mile Run - B: (4/10), A: (4/11), D: (4/14), C: (4/15)</a:t>
            </a:r>
            <a:endParaRPr sz="1200">
              <a:solidFill>
                <a:schemeClr val="dk1"/>
              </a:solidFill>
              <a:latin typeface="Inder"/>
              <a:ea typeface="Inder"/>
              <a:cs typeface="Inder"/>
              <a:sym typeface="Inder"/>
            </a:endParaRPr>
          </a:p>
        </p:txBody>
      </p:sp>
      <p:sp>
        <p:nvSpPr>
          <p:cNvPr id="163" name="Google Shape;163;p17"/>
          <p:cNvSpPr txBox="1"/>
          <p:nvPr/>
        </p:nvSpPr>
        <p:spPr>
          <a:xfrm>
            <a:off x="4074975" y="2456285"/>
            <a:ext cx="3115500" cy="2555100"/>
          </a:xfrm>
          <a:prstGeom prst="rect">
            <a:avLst/>
          </a:prstGeom>
          <a:noFill/>
          <a:ln>
            <a:noFill/>
          </a:ln>
        </p:spPr>
        <p:txBody>
          <a:bodyPr anchorCtr="0" anchor="t" bIns="45700" lIns="91425" spcFirstLastPara="1" rIns="91425" wrap="square" tIns="45700">
            <a:spAutoFit/>
          </a:bodyPr>
          <a:lstStyle/>
          <a:p>
            <a:pPr indent="-292100" lvl="0" marL="457200" rtl="0" algn="l">
              <a:spcBef>
                <a:spcPts val="0"/>
              </a:spcBef>
              <a:spcAft>
                <a:spcPts val="0"/>
              </a:spcAft>
              <a:buClr>
                <a:schemeClr val="dk1"/>
              </a:buClr>
              <a:buSzPts val="1000"/>
              <a:buChar char="•"/>
            </a:pPr>
            <a:r>
              <a:rPr lang="en-US" sz="1000">
                <a:solidFill>
                  <a:schemeClr val="dk1"/>
                </a:solidFill>
                <a:latin typeface="Inder"/>
                <a:ea typeface="Inder"/>
                <a:cs typeface="Inder"/>
                <a:sym typeface="Inder"/>
              </a:rPr>
              <a:t>Nutrition - DAIRY - Get Your CALCIUM Rich Foods - Health Benefits of Dairy</a:t>
            </a:r>
            <a:endParaRPr sz="1000">
              <a:solidFill>
                <a:schemeClr val="dk1"/>
              </a:solidFill>
              <a:latin typeface="Inder"/>
              <a:ea typeface="Inder"/>
              <a:cs typeface="Inder"/>
              <a:sym typeface="Inder"/>
            </a:endParaRPr>
          </a:p>
          <a:p>
            <a:pPr indent="0" lvl="0" marL="457200" rtl="0" algn="l">
              <a:spcBef>
                <a:spcPts val="0"/>
              </a:spcBef>
              <a:spcAft>
                <a:spcPts val="0"/>
              </a:spcAft>
              <a:buNone/>
            </a:pPr>
            <a:r>
              <a:t/>
            </a:r>
            <a:endParaRPr sz="1000">
              <a:solidFill>
                <a:schemeClr val="dk1"/>
              </a:solidFill>
              <a:latin typeface="Inder"/>
              <a:ea typeface="Inder"/>
              <a:cs typeface="Inder"/>
              <a:sym typeface="Inder"/>
            </a:endParaRPr>
          </a:p>
          <a:p>
            <a:pPr indent="-292100" lvl="0" marL="4572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Nervous System - Long and Short Term Memory</a:t>
            </a:r>
            <a:endParaRPr sz="1000">
              <a:solidFill>
                <a:schemeClr val="dk1"/>
              </a:solidFill>
              <a:latin typeface="Inder"/>
              <a:ea typeface="Inder"/>
              <a:cs typeface="Inder"/>
              <a:sym typeface="Inder"/>
            </a:endParaRPr>
          </a:p>
          <a:p>
            <a:pPr indent="-292100" lvl="1" marL="9144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Grocery List Activity</a:t>
            </a:r>
            <a:endParaRPr sz="1000">
              <a:solidFill>
                <a:schemeClr val="dk1"/>
              </a:solidFill>
              <a:latin typeface="Inder"/>
              <a:ea typeface="Inder"/>
              <a:cs typeface="Inder"/>
              <a:sym typeface="Inder"/>
            </a:endParaRPr>
          </a:p>
          <a:p>
            <a:pPr indent="-292100" lvl="1" marL="9144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Memory Test - B Group (4/16), A Group (4/17), D Group (4/18), C Group (4/21)</a:t>
            </a:r>
            <a:endParaRPr sz="1000">
              <a:solidFill>
                <a:schemeClr val="dk1"/>
              </a:solidFill>
              <a:latin typeface="Inder"/>
              <a:ea typeface="Inder"/>
              <a:cs typeface="Inder"/>
              <a:sym typeface="Inder"/>
            </a:endParaRPr>
          </a:p>
          <a:p>
            <a:pPr indent="0" lvl="0" marL="457200" rtl="0" algn="l">
              <a:spcBef>
                <a:spcPts val="0"/>
              </a:spcBef>
              <a:spcAft>
                <a:spcPts val="0"/>
              </a:spcAft>
              <a:buNone/>
            </a:pPr>
            <a:r>
              <a:t/>
            </a:r>
            <a:endParaRPr sz="1000">
              <a:solidFill>
                <a:schemeClr val="dk1"/>
              </a:solidFill>
              <a:latin typeface="Inder"/>
              <a:ea typeface="Inder"/>
              <a:cs typeface="Inder"/>
              <a:sym typeface="Inder"/>
            </a:endParaRPr>
          </a:p>
          <a:p>
            <a:pPr indent="-292100" lvl="0" marL="457200" rtl="0" algn="l">
              <a:lnSpc>
                <a:spcPct val="2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Respiratory System</a:t>
            </a:r>
            <a:endParaRPr sz="1000">
              <a:solidFill>
                <a:schemeClr val="dk1"/>
              </a:solidFill>
              <a:latin typeface="Inder"/>
              <a:ea typeface="Inder"/>
              <a:cs typeface="Inder"/>
              <a:sym typeface="Inder"/>
            </a:endParaRPr>
          </a:p>
          <a:p>
            <a:pPr indent="-292100" lvl="0" marL="4572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Bone Identification - Skull, Ribs, Femur, Patella, Pelvis, Humerus, Vertebrae, Phalanges, Clavicle, Scapula, Mandible, Radius, Ulna, Carpals</a:t>
            </a:r>
            <a:endParaRPr sz="1000">
              <a:solidFill>
                <a:schemeClr val="dk1"/>
              </a:solidFill>
              <a:latin typeface="Inder"/>
              <a:ea typeface="Inder"/>
              <a:cs typeface="Inder"/>
              <a:sym typeface="Inder"/>
            </a:endParaRPr>
          </a:p>
        </p:txBody>
      </p:sp>
      <p:sp>
        <p:nvSpPr>
          <p:cNvPr id="164" name="Google Shape;164;p17"/>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65" name="Google Shape;165;p17"/>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6 / 6.5</a:t>
            </a:r>
            <a:endParaRPr b="1" sz="2100" u="sng"/>
          </a:p>
        </p:txBody>
      </p:sp>
      <p:sp>
        <p:nvSpPr>
          <p:cNvPr id="166" name="Google Shape;166;p17"/>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67" name="Google Shape;167;p17"/>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68" name="Google Shape;168;p17"/>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FOURTH</a:t>
            </a:r>
            <a:r>
              <a:rPr b="1" lang="en-US" sz="5400">
                <a:solidFill>
                  <a:schemeClr val="lt1"/>
                </a:solidFill>
                <a:latin typeface="Amatic SC"/>
                <a:ea typeface="Amatic SC"/>
                <a:cs typeface="Amatic SC"/>
                <a:sym typeface="Amatic SC"/>
              </a:rPr>
              <a:t> GRADE PE NEWS</a:t>
            </a:r>
            <a:endParaRPr b="1" sz="6600">
              <a:solidFill>
                <a:schemeClr val="lt1"/>
              </a:solidFill>
              <a:latin typeface="Amatic SC"/>
              <a:ea typeface="Amatic SC"/>
              <a:cs typeface="Amatic SC"/>
              <a:sym typeface="Amatic SC"/>
            </a:endParaRPr>
          </a:p>
        </p:txBody>
      </p:sp>
      <p:sp>
        <p:nvSpPr>
          <p:cNvPr id="169" name="Google Shape;169;p17"/>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70" name="Google Shape;170;p17"/>
          <p:cNvGraphicFramePr/>
          <p:nvPr/>
        </p:nvGraphicFramePr>
        <p:xfrm>
          <a:off x="776999" y="5435998"/>
          <a:ext cx="3000000" cy="3000000"/>
        </p:xfrm>
        <a:graphic>
          <a:graphicData uri="http://schemas.openxmlformats.org/drawingml/2006/table">
            <a:tbl>
              <a:tblPr bandRow="1" firstRow="1">
                <a:noFill/>
                <a:tableStyleId>{16DA52D3-9ADB-4495-B6BA-EB24AEB284E8}</a:tableStyleId>
              </a:tblPr>
              <a:tblGrid>
                <a:gridCol w="1299550"/>
                <a:gridCol w="4873425"/>
              </a:tblGrid>
              <a:tr h="512650">
                <a:tc>
                  <a:txBody>
                    <a:bodyPr/>
                    <a:lstStyle/>
                    <a:p>
                      <a:pPr indent="0" lvl="0" marL="0" marR="0" rtl="0" algn="ctr">
                        <a:spcBef>
                          <a:spcPts val="0"/>
                        </a:spcBef>
                        <a:spcAft>
                          <a:spcPts val="0"/>
                        </a:spcAft>
                        <a:buNone/>
                      </a:pPr>
                      <a:r>
                        <a:rPr lang="en-US" sz="1200">
                          <a:solidFill>
                            <a:schemeClr val="dk1"/>
                          </a:solidFill>
                          <a:latin typeface="Inder"/>
                          <a:ea typeface="Inder"/>
                          <a:cs typeface="Inder"/>
                          <a:sym typeface="Inder"/>
                        </a:rPr>
                        <a:t>Morning Walking</a:t>
                      </a:r>
                      <a:endParaRPr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rtl="0" algn="l">
                        <a:spcBef>
                          <a:spcPts val="0"/>
                        </a:spcBef>
                        <a:spcAft>
                          <a:spcPts val="0"/>
                        </a:spcAft>
                        <a:buNone/>
                      </a:pPr>
                      <a:r>
                        <a:rPr b="0" lang="en-US" sz="900">
                          <a:solidFill>
                            <a:schemeClr val="dk1"/>
                          </a:solidFill>
                          <a:latin typeface="Inder"/>
                          <a:ea typeface="Inder"/>
                          <a:cs typeface="Inder"/>
                          <a:sym typeface="Inder"/>
                        </a:rPr>
                        <a:t>Thursdays</a:t>
                      </a:r>
                      <a:r>
                        <a:rPr b="0" lang="en-US" sz="900">
                          <a:solidFill>
                            <a:schemeClr val="dk1"/>
                          </a:solidFill>
                          <a:latin typeface="Inder"/>
                          <a:ea typeface="Inder"/>
                          <a:cs typeface="Inder"/>
                          <a:sym typeface="Inder"/>
                        </a:rPr>
                        <a:t>, between 7:25-7:45.  </a:t>
                      </a:r>
                      <a:r>
                        <a:rPr b="0" lang="en-US" sz="900">
                          <a:solidFill>
                            <a:schemeClr val="dk1"/>
                          </a:solidFill>
                          <a:latin typeface="Inder"/>
                          <a:ea typeface="Inder"/>
                          <a:cs typeface="Inder"/>
                          <a:sym typeface="Inder"/>
                        </a:rPr>
                        <a:t>While it is beginning to be warmer outside, the mornings are still cool and we will go outside as long as the “feels like” temp is 20 degrees.  Please send your students with jackets on morning walking Thursdays, so they are warm and prepared. </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542800">
                <a:tc>
                  <a:txBody>
                    <a:bodyPr/>
                    <a:lstStyle/>
                    <a:p>
                      <a:pPr indent="0" lvl="0" marL="0" marR="0" rtl="0" algn="ctr">
                        <a:spcBef>
                          <a:spcPts val="0"/>
                        </a:spcBef>
                        <a:spcAft>
                          <a:spcPts val="0"/>
                        </a:spcAft>
                        <a:buNone/>
                      </a:pPr>
                      <a:r>
                        <a:rPr b="1" lang="en-US" sz="1200">
                          <a:latin typeface="Inder"/>
                          <a:ea typeface="Inder"/>
                          <a:cs typeface="Inder"/>
                          <a:sym typeface="Inder"/>
                        </a:rPr>
                        <a:t>Tennis Shoes</a:t>
                      </a:r>
                      <a:endParaRPr b="1"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900">
                          <a:latin typeface="Inder"/>
                          <a:ea typeface="Inder"/>
                          <a:cs typeface="Inder"/>
                          <a:sym typeface="Inder"/>
                        </a:rPr>
                        <a:t>NECESSARY FOR PE SAFETY - Please try to send your student to school with tennis shoes on PE days.  Tennis shoes allow for safe and balanced movement.</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52325">
                <a:tc>
                  <a:txBody>
                    <a:bodyPr/>
                    <a:lstStyle/>
                    <a:p>
                      <a:pPr indent="0" lvl="0" marL="0" marR="0" rtl="0" algn="ctr">
                        <a:spcBef>
                          <a:spcPts val="0"/>
                        </a:spcBef>
                        <a:spcAft>
                          <a:spcPts val="0"/>
                        </a:spcAft>
                        <a:buNone/>
                      </a:pPr>
                      <a:r>
                        <a:rPr b="1" lang="en-US" sz="1200">
                          <a:latin typeface="Inder"/>
                          <a:ea typeface="Inder"/>
                          <a:cs typeface="Inder"/>
                          <a:sym typeface="Inder"/>
                        </a:rPr>
                        <a:t>Fitness Testing</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The second round of fitness testing has begun.  Dates for each of the tests are listed above.  Focus is on goal setting and individual growth.  Excited to see how much they have progressed this year!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7575">
                <a:tc>
                  <a:txBody>
                    <a:bodyPr/>
                    <a:lstStyle/>
                    <a:p>
                      <a:pPr indent="0" lvl="0" marL="0" marR="0" rtl="0" algn="ctr">
                        <a:spcBef>
                          <a:spcPts val="0"/>
                        </a:spcBef>
                        <a:spcAft>
                          <a:spcPts val="0"/>
                        </a:spcAft>
                        <a:buNone/>
                      </a:pPr>
                      <a:r>
                        <a:rPr b="1" lang="en-US" sz="1200">
                          <a:latin typeface="Inder"/>
                          <a:ea typeface="Inder"/>
                          <a:cs typeface="Inder"/>
                          <a:sym typeface="Inder"/>
                        </a:rPr>
                        <a:t>Run with the Pack</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THANK YOU to everyone who pledged and donated money for this year’s Run with the Pack.  The event was a HUGE SUCCESS!  Students ran a total of 3,510 laps, which is 702 miles!  I am SO PROUD of their effort and hard work!  The deadline for donations is Friday, April 4.  Excited to purchase new equipment for the PE Department!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7575">
                <a:tc>
                  <a:txBody>
                    <a:bodyPr/>
                    <a:lstStyle/>
                    <a:p>
                      <a:pPr indent="0" lvl="0" marL="0" marR="0" rtl="0" algn="ctr">
                        <a:spcBef>
                          <a:spcPts val="0"/>
                        </a:spcBef>
                        <a:spcAft>
                          <a:spcPts val="0"/>
                        </a:spcAft>
                        <a:buNone/>
                      </a:pPr>
                      <a:r>
                        <a:rPr b="1" lang="en-US" sz="1200">
                          <a:latin typeface="Inder"/>
                          <a:ea typeface="Inder"/>
                          <a:cs typeface="Inder"/>
                          <a:sym typeface="Inder"/>
                        </a:rPr>
                        <a:t>Little Olympics</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Little Olympics is underway!  We have 25 fourth and fifth graders signed up to participate.  I am SO EXCITED for this event!  If you are available on Saturday, May 3 and are looking for something to do, come out and support the Gray Wolves.  The event is held at Capital City High School.  Opening ceremonies begin at 9 AM.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4" name="Shape 174"/>
        <p:cNvGrpSpPr/>
        <p:nvPr/>
      </p:nvGrpSpPr>
      <p:grpSpPr>
        <a:xfrm>
          <a:off x="0" y="0"/>
          <a:ext cx="0" cy="0"/>
          <a:chOff x="0" y="0"/>
          <a:chExt cx="0" cy="0"/>
        </a:xfrm>
      </p:grpSpPr>
      <p:sp>
        <p:nvSpPr>
          <p:cNvPr id="175" name="Google Shape;175;p18"/>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6" name="Google Shape;176;p18"/>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7" name="Google Shape;177;p18"/>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8" name="Google Shape;178;p18"/>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9" name="Google Shape;179;p18"/>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80" name="Google Shape;180;p18"/>
          <p:cNvSpPr txBox="1"/>
          <p:nvPr/>
        </p:nvSpPr>
        <p:spPr>
          <a:xfrm>
            <a:off x="444813" y="2302830"/>
            <a:ext cx="3288900" cy="2709000"/>
          </a:xfrm>
          <a:prstGeom prst="rect">
            <a:avLst/>
          </a:prstGeom>
          <a:noFill/>
          <a:ln>
            <a:noFill/>
          </a:ln>
        </p:spPr>
        <p:txBody>
          <a:bodyPr anchorCtr="0" anchor="t" bIns="45700" lIns="91425" spcFirstLastPara="1" rIns="91425" wrap="square" tIns="45700">
            <a:spAutoFit/>
          </a:bodyPr>
          <a:lstStyle/>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Manipulative Skills - Soccer Dribbling &amp; Kicking</a:t>
            </a:r>
            <a:endParaRPr sz="10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Push-Up Peer Assessments</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Jumping Rope</a:t>
            </a:r>
            <a:endParaRPr sz="10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260350" lvl="0" marL="285750" rtl="0" algn="l">
              <a:spcBef>
                <a:spcPts val="0"/>
              </a:spcBef>
              <a:spcAft>
                <a:spcPts val="0"/>
              </a:spcAft>
              <a:buClr>
                <a:schemeClr val="dk1"/>
              </a:buClr>
              <a:buSzPts val="1000"/>
              <a:buFont typeface="Inder"/>
              <a:buChar char="•"/>
            </a:pPr>
            <a:r>
              <a:rPr lang="en-US" sz="1000" u="sng">
                <a:solidFill>
                  <a:schemeClr val="dk1"/>
                </a:solidFill>
                <a:latin typeface="Inder"/>
                <a:ea typeface="Inder"/>
                <a:cs typeface="Inder"/>
                <a:sym typeface="Inder"/>
              </a:rPr>
              <a:t>Fitness Participation / Fitness Testing</a:t>
            </a:r>
            <a:endParaRPr sz="1000" u="sng">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Pacer Test - B: (3/18), A: (3/19), D: (3/20), C: (3/21)</a:t>
            </a:r>
            <a:endParaRPr sz="10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Arm Hang - B: (3/31), A: (4/1), D: (4/2), C: (4/3)</a:t>
            </a:r>
            <a:endParaRPr sz="10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Sit and Reach - B: (3/31), A: (4/1), D: (4/2), C: (4/3)</a:t>
            </a:r>
            <a:endParaRPr sz="10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Curl-Ups - B: (4/4), A: (4/7), D: (4/8), C: (4/9)</a:t>
            </a:r>
            <a:endParaRPr sz="1000">
              <a:solidFill>
                <a:schemeClr val="dk1"/>
              </a:solidFill>
              <a:latin typeface="Inder"/>
              <a:ea typeface="Inder"/>
              <a:cs typeface="Inder"/>
              <a:sym typeface="Inder"/>
            </a:endParaRPr>
          </a:p>
          <a:p>
            <a:pPr indent="0" lvl="0" marL="914400" rtl="0" algn="l">
              <a:spcBef>
                <a:spcPts val="0"/>
              </a:spcBef>
              <a:spcAft>
                <a:spcPts val="0"/>
              </a:spcAft>
              <a:buClr>
                <a:schemeClr val="dk1"/>
              </a:buClr>
              <a:buSzPts val="1100"/>
              <a:buFont typeface="Arial"/>
              <a:buNone/>
            </a:pPr>
            <a:r>
              <a:t/>
            </a:r>
            <a:endParaRPr sz="1000">
              <a:solidFill>
                <a:schemeClr val="dk1"/>
              </a:solidFill>
              <a:latin typeface="Inder"/>
              <a:ea typeface="Inder"/>
              <a:cs typeface="Inder"/>
              <a:sym typeface="Inder"/>
            </a:endParaRPr>
          </a:p>
          <a:p>
            <a:pPr indent="0" lvl="0" marL="0" rtl="0" algn="l">
              <a:spcBef>
                <a:spcPts val="0"/>
              </a:spcBef>
              <a:spcAft>
                <a:spcPts val="0"/>
              </a:spcAft>
              <a:buClr>
                <a:schemeClr val="dk1"/>
              </a:buClr>
              <a:buSzPts val="1100"/>
              <a:buFont typeface="Arial"/>
              <a:buNone/>
            </a:pPr>
            <a:r>
              <a:rPr lang="en-US" sz="1000">
                <a:solidFill>
                  <a:schemeClr val="dk1"/>
                </a:solidFill>
                <a:latin typeface="Inder"/>
                <a:ea typeface="Inder"/>
                <a:cs typeface="Inder"/>
                <a:sym typeface="Inder"/>
              </a:rPr>
              <a:t>Mile Run - B: (4/10), A: (4/11), D: (4/14), C: (4/15)</a:t>
            </a:r>
            <a:endParaRPr sz="1200">
              <a:solidFill>
                <a:schemeClr val="dk1"/>
              </a:solidFill>
              <a:latin typeface="Inder"/>
              <a:ea typeface="Inder"/>
              <a:cs typeface="Inder"/>
              <a:sym typeface="Inder"/>
            </a:endParaRPr>
          </a:p>
          <a:p>
            <a:pPr indent="0" lvl="0" marL="0" rtl="0" algn="l">
              <a:spcBef>
                <a:spcPts val="0"/>
              </a:spcBef>
              <a:spcAft>
                <a:spcPts val="0"/>
              </a:spcAft>
              <a:buNone/>
            </a:pPr>
            <a:r>
              <a:t/>
            </a:r>
            <a:endParaRPr sz="1000">
              <a:solidFill>
                <a:schemeClr val="dk1"/>
              </a:solidFill>
              <a:latin typeface="Inder"/>
              <a:ea typeface="Inder"/>
              <a:cs typeface="Inder"/>
              <a:sym typeface="Inder"/>
            </a:endParaRPr>
          </a:p>
        </p:txBody>
      </p:sp>
      <p:sp>
        <p:nvSpPr>
          <p:cNvPr id="181" name="Google Shape;181;p18"/>
          <p:cNvSpPr txBox="1"/>
          <p:nvPr/>
        </p:nvSpPr>
        <p:spPr>
          <a:xfrm>
            <a:off x="3986775" y="2441435"/>
            <a:ext cx="3115500" cy="2093400"/>
          </a:xfrm>
          <a:prstGeom prst="rect">
            <a:avLst/>
          </a:prstGeom>
          <a:noFill/>
          <a:ln>
            <a:noFill/>
          </a:ln>
        </p:spPr>
        <p:txBody>
          <a:bodyPr anchorCtr="0" anchor="t" bIns="45700" lIns="91425" spcFirstLastPara="1" rIns="91425" wrap="square" tIns="45700">
            <a:spAutoFit/>
          </a:bodyPr>
          <a:lstStyle/>
          <a:p>
            <a:pPr indent="-292100" lvl="0" marL="457200" rtl="0" algn="l">
              <a:spcBef>
                <a:spcPts val="0"/>
              </a:spcBef>
              <a:spcAft>
                <a:spcPts val="0"/>
              </a:spcAft>
              <a:buClr>
                <a:schemeClr val="dk1"/>
              </a:buClr>
              <a:buSzPts val="1000"/>
              <a:buChar char="•"/>
            </a:pPr>
            <a:r>
              <a:rPr lang="en-US" sz="1000">
                <a:solidFill>
                  <a:schemeClr val="dk1"/>
                </a:solidFill>
                <a:latin typeface="Inder"/>
                <a:ea typeface="Inder"/>
                <a:cs typeface="Inder"/>
                <a:sym typeface="Inder"/>
              </a:rPr>
              <a:t>Nutrition - DAIRY - Get Your CALCIUM Rich Foods - Health Benefits of Dairy</a:t>
            </a:r>
            <a:endParaRPr sz="1000">
              <a:solidFill>
                <a:schemeClr val="dk1"/>
              </a:solidFill>
              <a:latin typeface="Inder"/>
              <a:ea typeface="Inder"/>
              <a:cs typeface="Inder"/>
              <a:sym typeface="Inder"/>
            </a:endParaRPr>
          </a:p>
          <a:p>
            <a:pPr indent="0" lvl="0" marL="457200" rtl="0" algn="l">
              <a:spcBef>
                <a:spcPts val="0"/>
              </a:spcBef>
              <a:spcAft>
                <a:spcPts val="0"/>
              </a:spcAft>
              <a:buNone/>
            </a:pPr>
            <a:r>
              <a:t/>
            </a:r>
            <a:endParaRPr sz="1000">
              <a:solidFill>
                <a:schemeClr val="dk1"/>
              </a:solidFill>
              <a:latin typeface="Inder"/>
              <a:ea typeface="Inder"/>
              <a:cs typeface="Inder"/>
              <a:sym typeface="Inder"/>
            </a:endParaRPr>
          </a:p>
          <a:p>
            <a:pPr indent="-292100" lvl="0" marL="457200" rtl="0" algn="l">
              <a:lnSpc>
                <a:spcPct val="200000"/>
              </a:lnSpc>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Respiratory System</a:t>
            </a:r>
            <a:endParaRPr sz="1000">
              <a:solidFill>
                <a:schemeClr val="dk1"/>
              </a:solidFill>
              <a:latin typeface="Inder"/>
              <a:ea typeface="Inder"/>
              <a:cs typeface="Inder"/>
              <a:sym typeface="Inder"/>
            </a:endParaRPr>
          </a:p>
          <a:p>
            <a:pPr indent="-292100" lvl="0" marL="4572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Bone Identification - Skull, Ribs, Femur, Patella, Pelvis, Humerus, Vertebrae, Phalanges, Clavicle, Scapula, Mandible, Radius, Ulna, Carpals</a:t>
            </a:r>
            <a:endParaRPr sz="1000">
              <a:solidFill>
                <a:schemeClr val="dk1"/>
              </a:solidFill>
              <a:latin typeface="Inder"/>
              <a:ea typeface="Inder"/>
              <a:cs typeface="Inder"/>
              <a:sym typeface="Inder"/>
            </a:endParaRPr>
          </a:p>
          <a:p>
            <a:pPr indent="0" lvl="0" marL="457200" rtl="0" algn="l">
              <a:spcBef>
                <a:spcPts val="0"/>
              </a:spcBef>
              <a:spcAft>
                <a:spcPts val="0"/>
              </a:spcAft>
              <a:buNone/>
            </a:pPr>
            <a:r>
              <a:t/>
            </a:r>
            <a:endParaRPr sz="1000">
              <a:solidFill>
                <a:schemeClr val="dk1"/>
              </a:solidFill>
              <a:latin typeface="Inder"/>
              <a:ea typeface="Inder"/>
              <a:cs typeface="Inder"/>
              <a:sym typeface="Inder"/>
            </a:endParaRPr>
          </a:p>
          <a:p>
            <a:pPr indent="-292100" lvl="1" marL="914400" rtl="0" algn="l">
              <a:spcBef>
                <a:spcPts val="0"/>
              </a:spcBef>
              <a:spcAft>
                <a:spcPts val="0"/>
              </a:spcAft>
              <a:buClr>
                <a:schemeClr val="dk1"/>
              </a:buClr>
              <a:buSzPts val="1000"/>
              <a:buFont typeface="Inder"/>
              <a:buChar char="○"/>
            </a:pPr>
            <a:r>
              <a:rPr lang="en-US" sz="1000">
                <a:solidFill>
                  <a:schemeClr val="dk1"/>
                </a:solidFill>
                <a:latin typeface="Inder"/>
                <a:ea typeface="Inder"/>
                <a:cs typeface="Inder"/>
                <a:sym typeface="Inder"/>
              </a:rPr>
              <a:t>Bone Quiz Dates: B Group (4/16), A Group (4/17), D Group (4/18), C Group (4/21)</a:t>
            </a:r>
            <a:endParaRPr sz="1100">
              <a:solidFill>
                <a:schemeClr val="dk1"/>
              </a:solidFill>
              <a:latin typeface="Inder"/>
              <a:ea typeface="Inder"/>
              <a:cs typeface="Inder"/>
              <a:sym typeface="Inder"/>
            </a:endParaRPr>
          </a:p>
        </p:txBody>
      </p:sp>
      <p:sp>
        <p:nvSpPr>
          <p:cNvPr id="182" name="Google Shape;182;p18"/>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83" name="Google Shape;183;p18"/>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6 / 6.5</a:t>
            </a:r>
            <a:endParaRPr b="1" sz="2100" u="sng"/>
          </a:p>
        </p:txBody>
      </p:sp>
      <p:sp>
        <p:nvSpPr>
          <p:cNvPr id="184" name="Google Shape;184;p18"/>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85" name="Google Shape;185;p18"/>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86" name="Google Shape;186;p18"/>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FIFTH </a:t>
            </a:r>
            <a:r>
              <a:rPr b="1" lang="en-US" sz="5400">
                <a:solidFill>
                  <a:schemeClr val="lt1"/>
                </a:solidFill>
                <a:latin typeface="Amatic SC"/>
                <a:ea typeface="Amatic SC"/>
                <a:cs typeface="Amatic SC"/>
                <a:sym typeface="Amatic SC"/>
              </a:rPr>
              <a:t>GRADE PE NEWS</a:t>
            </a:r>
            <a:endParaRPr b="1" sz="6600">
              <a:solidFill>
                <a:schemeClr val="lt1"/>
              </a:solidFill>
              <a:latin typeface="Amatic SC"/>
              <a:ea typeface="Amatic SC"/>
              <a:cs typeface="Amatic SC"/>
              <a:sym typeface="Amatic SC"/>
            </a:endParaRPr>
          </a:p>
        </p:txBody>
      </p:sp>
      <p:sp>
        <p:nvSpPr>
          <p:cNvPr id="187" name="Google Shape;187;p18"/>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88" name="Google Shape;188;p18"/>
          <p:cNvGraphicFramePr/>
          <p:nvPr/>
        </p:nvGraphicFramePr>
        <p:xfrm>
          <a:off x="540674" y="5412973"/>
          <a:ext cx="3000000" cy="3000000"/>
        </p:xfrm>
        <a:graphic>
          <a:graphicData uri="http://schemas.openxmlformats.org/drawingml/2006/table">
            <a:tbl>
              <a:tblPr bandRow="1" firstRow="1">
                <a:noFill/>
                <a:tableStyleId>{16DA52D3-9ADB-4495-B6BA-EB24AEB284E8}</a:tableStyleId>
              </a:tblPr>
              <a:tblGrid>
                <a:gridCol w="1397850"/>
                <a:gridCol w="5241950"/>
              </a:tblGrid>
              <a:tr h="642725">
                <a:tc>
                  <a:txBody>
                    <a:bodyPr/>
                    <a:lstStyle/>
                    <a:p>
                      <a:pPr indent="0" lvl="0" marL="0" marR="0" rtl="0" algn="ctr">
                        <a:spcBef>
                          <a:spcPts val="0"/>
                        </a:spcBef>
                        <a:spcAft>
                          <a:spcPts val="0"/>
                        </a:spcAft>
                        <a:buNone/>
                      </a:pPr>
                      <a:r>
                        <a:rPr lang="en-US" sz="1200">
                          <a:solidFill>
                            <a:schemeClr val="dk1"/>
                          </a:solidFill>
                          <a:latin typeface="Inder"/>
                          <a:ea typeface="Inder"/>
                          <a:cs typeface="Inder"/>
                          <a:sym typeface="Inder"/>
                        </a:rPr>
                        <a:t>Morning Walking</a:t>
                      </a:r>
                      <a:endParaRPr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rtl="0" algn="l">
                        <a:spcBef>
                          <a:spcPts val="0"/>
                        </a:spcBef>
                        <a:spcAft>
                          <a:spcPts val="0"/>
                        </a:spcAft>
                        <a:buNone/>
                      </a:pPr>
                      <a:r>
                        <a:rPr b="0" lang="en-US" sz="900">
                          <a:solidFill>
                            <a:schemeClr val="dk1"/>
                          </a:solidFill>
                          <a:latin typeface="Inder"/>
                          <a:ea typeface="Inder"/>
                          <a:cs typeface="Inder"/>
                          <a:sym typeface="Inder"/>
                        </a:rPr>
                        <a:t>Fridays</a:t>
                      </a:r>
                      <a:r>
                        <a:rPr b="0" lang="en-US" sz="900">
                          <a:solidFill>
                            <a:schemeClr val="dk1"/>
                          </a:solidFill>
                          <a:latin typeface="Inder"/>
                          <a:ea typeface="Inder"/>
                          <a:cs typeface="Inder"/>
                          <a:sym typeface="Inder"/>
                        </a:rPr>
                        <a:t>, between 7:25-7:45.  </a:t>
                      </a:r>
                      <a:r>
                        <a:rPr b="0" lang="en-US" sz="900">
                          <a:solidFill>
                            <a:schemeClr val="dk1"/>
                          </a:solidFill>
                          <a:latin typeface="Inder"/>
                          <a:ea typeface="Inder"/>
                          <a:cs typeface="Inder"/>
                          <a:sym typeface="Inder"/>
                        </a:rPr>
                        <a:t>While it is beginning to be warmer outside, the mornings are still cool and we will go outside as long as the “feels like” temp is 20 degrees.  Please send your students with jackets on morning walking Fridays, so they are warm and prepared. </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369100">
                <a:tc>
                  <a:txBody>
                    <a:bodyPr/>
                    <a:lstStyle/>
                    <a:p>
                      <a:pPr indent="0" lvl="0" marL="0" marR="0" rtl="0" algn="ctr">
                        <a:spcBef>
                          <a:spcPts val="0"/>
                        </a:spcBef>
                        <a:spcAft>
                          <a:spcPts val="0"/>
                        </a:spcAft>
                        <a:buNone/>
                      </a:pPr>
                      <a:r>
                        <a:rPr b="1" lang="en-US" sz="1200">
                          <a:latin typeface="Inder"/>
                          <a:ea typeface="Inder"/>
                          <a:cs typeface="Inder"/>
                          <a:sym typeface="Inder"/>
                        </a:rPr>
                        <a:t>Tennis Shoes</a:t>
                      </a:r>
                      <a:endParaRPr b="1" sz="1200"/>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900">
                          <a:latin typeface="Inder"/>
                          <a:ea typeface="Inder"/>
                          <a:cs typeface="Inder"/>
                          <a:sym typeface="Inder"/>
                        </a:rPr>
                        <a:t>NECESSARY FOR PE SAFETY - Please try to send your student to school with tennis shoes on PE days.  Tennis shoes allow for safe and balanced movement.</a:t>
                      </a:r>
                      <a:endParaRPr b="0" sz="9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03000">
                <a:tc>
                  <a:txBody>
                    <a:bodyPr/>
                    <a:lstStyle/>
                    <a:p>
                      <a:pPr indent="0" lvl="0" marL="0" marR="0" rtl="0" algn="ctr">
                        <a:spcBef>
                          <a:spcPts val="0"/>
                        </a:spcBef>
                        <a:spcAft>
                          <a:spcPts val="0"/>
                        </a:spcAft>
                        <a:buNone/>
                      </a:pPr>
                      <a:r>
                        <a:rPr b="1" lang="en-US" sz="1200">
                          <a:latin typeface="Inder"/>
                          <a:ea typeface="Inder"/>
                          <a:cs typeface="Inder"/>
                          <a:sym typeface="Inder"/>
                        </a:rPr>
                        <a:t>Fitness Testing</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The second round of fitness testing has begun.  Dates for each of the tests are listed above.  Focus is on goal setting and individual growth.  Excited to see how much they have progressed this year!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782475">
                <a:tc>
                  <a:txBody>
                    <a:bodyPr/>
                    <a:lstStyle/>
                    <a:p>
                      <a:pPr indent="0" lvl="0" marL="0" marR="0" rtl="0" algn="ctr">
                        <a:spcBef>
                          <a:spcPts val="0"/>
                        </a:spcBef>
                        <a:spcAft>
                          <a:spcPts val="0"/>
                        </a:spcAft>
                        <a:buNone/>
                      </a:pPr>
                      <a:r>
                        <a:rPr b="1" lang="en-US" sz="1200">
                          <a:latin typeface="Inder"/>
                          <a:ea typeface="Inder"/>
                          <a:cs typeface="Inder"/>
                          <a:sym typeface="Inder"/>
                        </a:rPr>
                        <a:t>Run with the Pack</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THANK YOU to everyone who pledged and donated money for this year’s Run with the Pack.  The event was a HUGE SUCCESS!  Students ran a total of 3,510 laps, which is 702 miles!  I am SO PROUD of their effort and hard work!  The deadline for donations is Friday, April 4.  Excited to purchase new equipment for the PE Department!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2725">
                <a:tc>
                  <a:txBody>
                    <a:bodyPr/>
                    <a:lstStyle/>
                    <a:p>
                      <a:pPr indent="0" lvl="0" marL="0" marR="0" rtl="0" algn="ctr">
                        <a:spcBef>
                          <a:spcPts val="0"/>
                        </a:spcBef>
                        <a:spcAft>
                          <a:spcPts val="0"/>
                        </a:spcAft>
                        <a:buNone/>
                      </a:pPr>
                      <a:r>
                        <a:rPr b="1" lang="en-US" sz="1200">
                          <a:latin typeface="Inder"/>
                          <a:ea typeface="Inder"/>
                          <a:cs typeface="Inder"/>
                          <a:sym typeface="Inder"/>
                        </a:rPr>
                        <a:t>Little Olympics</a:t>
                      </a:r>
                      <a:endParaRPr b="1"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900">
                          <a:latin typeface="Inder"/>
                          <a:ea typeface="Inder"/>
                          <a:cs typeface="Inder"/>
                          <a:sym typeface="Inder"/>
                        </a:rPr>
                        <a:t>Little Olympics is underway!  We have 25 fourth and fifth graders signed up to participate.  I am SO EXCITED for this event!  If you are available on Saturday, May 3 and are looking for something to do, come out and support the Gray Wolves.  The event is held at Capital City High School.  Opening ceremonies begin at 9 AM. </a:t>
                      </a:r>
                      <a:endParaRPr sz="9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